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diagrams/quickStyle2.xml" ContentType="application/vnd.openxmlformats-officedocument.drawingml.diagramStyle+xml"/>
  <Override PartName="/ppt/diagrams/colors2.xml" ContentType="application/vnd.openxmlformats-officedocument.drawingml.diagramColors+xml"/>
  <Override PartName="/ppt/theme/theme1.xml" ContentType="application/vnd.openxmlformats-officedocument.theme+xml"/>
  <Override PartName="/ppt/theme/theme2.xml" ContentType="application/vnd.openxmlformats-officedocument.theme+xml"/>
  <Override PartName="/ppt/diagrams/quickStyle1.xml" ContentType="application/vnd.openxmlformats-officedocument.drawingml.diagramStyle+xml"/>
  <Override PartName="/ppt/diagrams/drawing2.xml" ContentType="application/vnd.ms-office.drawingml.diagramDrawing+xml"/>
  <Override PartName="/ppt/diagrams/colors1.xml" ContentType="application/vnd.openxmlformats-officedocument.drawingml.diagramColors+xml"/>
  <Override PartName="/ppt/diagrams/layout1.xml" ContentType="application/vnd.openxmlformats-officedocument.drawingml.diagramLayout+xml"/>
  <Override PartName="/ppt/diagrams/drawing1.xml" ContentType="application/vnd.ms-office.drawingml.diagramDrawing+xml"/>
  <Override PartName="/ppt/diagrams/layout2.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7"/>
  </p:notesMasterIdLst>
  <p:sldIdLst>
    <p:sldId id="661" r:id="rId2"/>
    <p:sldId id="354" r:id="rId3"/>
    <p:sldId id="670" r:id="rId4"/>
    <p:sldId id="340" r:id="rId5"/>
    <p:sldId id="342" r:id="rId6"/>
    <p:sldId id="732" r:id="rId7"/>
    <p:sldId id="357" r:id="rId8"/>
    <p:sldId id="505" r:id="rId9"/>
    <p:sldId id="671" r:id="rId10"/>
    <p:sldId id="586" r:id="rId11"/>
    <p:sldId id="729" r:id="rId12"/>
    <p:sldId id="709" r:id="rId13"/>
    <p:sldId id="673" r:id="rId14"/>
    <p:sldId id="677" r:id="rId15"/>
    <p:sldId id="672" r:id="rId16"/>
    <p:sldId id="710" r:id="rId17"/>
    <p:sldId id="674" r:id="rId18"/>
    <p:sldId id="675" r:id="rId19"/>
    <p:sldId id="711" r:id="rId20"/>
    <p:sldId id="676" r:id="rId21"/>
    <p:sldId id="684" r:id="rId22"/>
    <p:sldId id="724" r:id="rId23"/>
    <p:sldId id="723" r:id="rId24"/>
    <p:sldId id="679" r:id="rId25"/>
    <p:sldId id="680" r:id="rId26"/>
    <p:sldId id="688" r:id="rId27"/>
    <p:sldId id="725" r:id="rId28"/>
    <p:sldId id="689" r:id="rId29"/>
    <p:sldId id="690" r:id="rId30"/>
    <p:sldId id="726" r:id="rId31"/>
    <p:sldId id="681" r:id="rId32"/>
    <p:sldId id="682" r:id="rId33"/>
    <p:sldId id="715" r:id="rId34"/>
    <p:sldId id="717" r:id="rId35"/>
    <p:sldId id="683" r:id="rId36"/>
    <p:sldId id="629" r:id="rId37"/>
    <p:sldId id="692" r:id="rId38"/>
    <p:sldId id="695" r:id="rId39"/>
    <p:sldId id="727" r:id="rId40"/>
    <p:sldId id="722" r:id="rId41"/>
    <p:sldId id="698" r:id="rId42"/>
    <p:sldId id="699" r:id="rId43"/>
    <p:sldId id="728" r:id="rId44"/>
    <p:sldId id="718" r:id="rId45"/>
    <p:sldId id="634" r:id="rId46"/>
    <p:sldId id="640" r:id="rId47"/>
    <p:sldId id="645" r:id="rId48"/>
    <p:sldId id="701" r:id="rId49"/>
    <p:sldId id="702" r:id="rId50"/>
    <p:sldId id="719" r:id="rId51"/>
    <p:sldId id="650" r:id="rId52"/>
    <p:sldId id="652" r:id="rId53"/>
    <p:sldId id="720" r:id="rId54"/>
    <p:sldId id="704" r:id="rId55"/>
    <p:sldId id="705" r:id="rId56"/>
    <p:sldId id="706" r:id="rId57"/>
    <p:sldId id="707" r:id="rId58"/>
    <p:sldId id="721" r:id="rId59"/>
    <p:sldId id="712" r:id="rId60"/>
    <p:sldId id="713" r:id="rId61"/>
    <p:sldId id="714" r:id="rId62"/>
    <p:sldId id="730" r:id="rId63"/>
    <p:sldId id="731" r:id="rId64"/>
    <p:sldId id="708" r:id="rId65"/>
    <p:sldId id="662"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 Palmer" initials="REPV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660DA-6D67-46C2-903A-DABF6EA0D019}" v="2" dt="2022-01-24T14:37:26.1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87" autoAdjust="0"/>
  </p:normalViewPr>
  <p:slideViewPr>
    <p:cSldViewPr>
      <p:cViewPr varScale="1">
        <p:scale>
          <a:sx n="95" d="100"/>
          <a:sy n="95" d="100"/>
        </p:scale>
        <p:origin x="1090"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78DC3-2E44-4C8D-B45F-AAA6361E0F9D}"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08628F47-0481-4A4D-9B02-2EA9D23626AB}">
      <dgm:prSet phldrT="[Text]" custT="1"/>
      <dgm:spPr/>
      <dgm:t>
        <a:bodyPr/>
        <a:lstStyle/>
        <a:p>
          <a:r>
            <a:rPr lang="en-US" sz="1400" b="1" dirty="0"/>
            <a:t>Executive Compensation</a:t>
          </a:r>
        </a:p>
      </dgm:t>
    </dgm:pt>
    <dgm:pt modelId="{D39E0967-1052-4BB8-AECA-71A9A48EC58C}" type="parTrans" cxnId="{BF085CB0-CE05-4CF7-877C-E6E27F7ECB9F}">
      <dgm:prSet/>
      <dgm:spPr/>
      <dgm:t>
        <a:bodyPr/>
        <a:lstStyle/>
        <a:p>
          <a:endParaRPr lang="en-US"/>
        </a:p>
      </dgm:t>
    </dgm:pt>
    <dgm:pt modelId="{1DD4493B-81C8-490F-9A87-0B0AE51DD113}" type="sibTrans" cxnId="{BF085CB0-CE05-4CF7-877C-E6E27F7ECB9F}">
      <dgm:prSet/>
      <dgm:spPr/>
      <dgm:t>
        <a:bodyPr/>
        <a:lstStyle/>
        <a:p>
          <a:endParaRPr lang="en-US"/>
        </a:p>
      </dgm:t>
    </dgm:pt>
    <dgm:pt modelId="{7C6DC05A-AA0E-4273-854F-9AA7B71EB75C}">
      <dgm:prSet phldrT="[Text]"/>
      <dgm:spPr/>
      <dgm:t>
        <a:bodyPr/>
        <a:lstStyle/>
        <a:p>
          <a:r>
            <a:rPr lang="en-US" dirty="0"/>
            <a:t>Say on pay</a:t>
          </a:r>
        </a:p>
      </dgm:t>
    </dgm:pt>
    <dgm:pt modelId="{FB150728-1A34-44A9-97BE-87D25241CC58}" type="parTrans" cxnId="{101F207D-8E91-447E-BF9E-4B5F37BE2303}">
      <dgm:prSet/>
      <dgm:spPr/>
      <dgm:t>
        <a:bodyPr/>
        <a:lstStyle/>
        <a:p>
          <a:endParaRPr lang="en-US"/>
        </a:p>
      </dgm:t>
    </dgm:pt>
    <dgm:pt modelId="{78A8E69D-22E2-4D81-885A-6DC3B7E8F9A4}" type="sibTrans" cxnId="{101F207D-8E91-447E-BF9E-4B5F37BE2303}">
      <dgm:prSet/>
      <dgm:spPr/>
      <dgm:t>
        <a:bodyPr/>
        <a:lstStyle/>
        <a:p>
          <a:endParaRPr lang="en-US"/>
        </a:p>
      </dgm:t>
    </dgm:pt>
    <dgm:pt modelId="{869CC197-5B89-44A2-95D4-200EBAAD638C}">
      <dgm:prSet phldrT="[Text]"/>
      <dgm:spPr/>
      <dgm:t>
        <a:bodyPr/>
        <a:lstStyle/>
        <a:p>
          <a:r>
            <a:rPr lang="en-US" dirty="0"/>
            <a:t>Independent Compensation Committees</a:t>
          </a:r>
        </a:p>
      </dgm:t>
    </dgm:pt>
    <dgm:pt modelId="{1C96BAAB-AD4E-4401-8E9C-2C9A8AEBAB80}" type="parTrans" cxnId="{01075EBA-7479-4664-BD2D-F9D3C930535C}">
      <dgm:prSet/>
      <dgm:spPr/>
      <dgm:t>
        <a:bodyPr/>
        <a:lstStyle/>
        <a:p>
          <a:endParaRPr lang="en-US"/>
        </a:p>
      </dgm:t>
    </dgm:pt>
    <dgm:pt modelId="{71CB2EB6-7370-4C0A-8FC8-C4592DB2CB89}" type="sibTrans" cxnId="{01075EBA-7479-4664-BD2D-F9D3C930535C}">
      <dgm:prSet/>
      <dgm:spPr/>
      <dgm:t>
        <a:bodyPr/>
        <a:lstStyle/>
        <a:p>
          <a:endParaRPr lang="en-US"/>
        </a:p>
      </dgm:t>
    </dgm:pt>
    <dgm:pt modelId="{3FCA111B-BD35-4F8F-AD93-9C717FB2003D}">
      <dgm:prSet phldrT="[Text]" custT="1"/>
      <dgm:spPr/>
      <dgm:t>
        <a:bodyPr/>
        <a:lstStyle/>
        <a:p>
          <a:r>
            <a:rPr lang="en-US" sz="1400" b="1" dirty="0"/>
            <a:t>Investor Protections</a:t>
          </a:r>
        </a:p>
      </dgm:t>
    </dgm:pt>
    <dgm:pt modelId="{B2510032-4D98-4657-B90B-700B45552E71}" type="parTrans" cxnId="{998E6D2C-AF5A-4946-9A57-769EFECEE14E}">
      <dgm:prSet/>
      <dgm:spPr/>
      <dgm:t>
        <a:bodyPr/>
        <a:lstStyle/>
        <a:p>
          <a:endParaRPr lang="en-US"/>
        </a:p>
      </dgm:t>
    </dgm:pt>
    <dgm:pt modelId="{2E105E61-8A2D-4ACC-A0AC-C2C684C186B7}" type="sibTrans" cxnId="{998E6D2C-AF5A-4946-9A57-769EFECEE14E}">
      <dgm:prSet/>
      <dgm:spPr/>
      <dgm:t>
        <a:bodyPr/>
        <a:lstStyle/>
        <a:p>
          <a:endParaRPr lang="en-US"/>
        </a:p>
      </dgm:t>
    </dgm:pt>
    <dgm:pt modelId="{959E342C-0BC8-4841-AEE8-C9489606EA68}">
      <dgm:prSet phldrT="[Text]"/>
      <dgm:spPr/>
      <dgm:t>
        <a:bodyPr/>
        <a:lstStyle/>
        <a:p>
          <a:r>
            <a:rPr lang="en-US" dirty="0"/>
            <a:t>“Skin in the game”</a:t>
          </a:r>
        </a:p>
      </dgm:t>
    </dgm:pt>
    <dgm:pt modelId="{D274DAF7-8E97-491D-A092-FEA737A94C07}" type="parTrans" cxnId="{D98C5B13-684A-4AD2-841C-D126F70DD4E8}">
      <dgm:prSet/>
      <dgm:spPr/>
      <dgm:t>
        <a:bodyPr/>
        <a:lstStyle/>
        <a:p>
          <a:endParaRPr lang="en-US"/>
        </a:p>
      </dgm:t>
    </dgm:pt>
    <dgm:pt modelId="{856E6BE7-3A1F-4F5C-B308-56D76D775D15}" type="sibTrans" cxnId="{D98C5B13-684A-4AD2-841C-D126F70DD4E8}">
      <dgm:prSet/>
      <dgm:spPr/>
      <dgm:t>
        <a:bodyPr/>
        <a:lstStyle/>
        <a:p>
          <a:endParaRPr lang="en-US"/>
        </a:p>
      </dgm:t>
    </dgm:pt>
    <dgm:pt modelId="{9529E7E3-549C-4A0D-B0A1-F48E4B4BE268}">
      <dgm:prSet phldrT="[Text]" custT="1"/>
      <dgm:spPr/>
      <dgm:t>
        <a:bodyPr/>
        <a:lstStyle/>
        <a:p>
          <a:r>
            <a:rPr lang="en-US" sz="1400" b="1" dirty="0"/>
            <a:t>Credit Rating Agencies</a:t>
          </a:r>
        </a:p>
      </dgm:t>
    </dgm:pt>
    <dgm:pt modelId="{D46190BC-4692-43FC-8DF7-94B8264588A0}" type="parTrans" cxnId="{8B09AB0D-DFD7-43CD-99BD-B044CA0B92E5}">
      <dgm:prSet/>
      <dgm:spPr/>
      <dgm:t>
        <a:bodyPr/>
        <a:lstStyle/>
        <a:p>
          <a:endParaRPr lang="en-US"/>
        </a:p>
      </dgm:t>
    </dgm:pt>
    <dgm:pt modelId="{8B3C0414-A97A-4AD1-9113-F64E7BE160E8}" type="sibTrans" cxnId="{8B09AB0D-DFD7-43CD-99BD-B044CA0B92E5}">
      <dgm:prSet/>
      <dgm:spPr/>
      <dgm:t>
        <a:bodyPr/>
        <a:lstStyle/>
        <a:p>
          <a:endParaRPr lang="en-US"/>
        </a:p>
      </dgm:t>
    </dgm:pt>
    <dgm:pt modelId="{50D07689-7D6C-4AF5-A4BB-8F2E94D26A8F}">
      <dgm:prSet phldrT="[Text]"/>
      <dgm:spPr/>
      <dgm:t>
        <a:bodyPr/>
        <a:lstStyle/>
        <a:p>
          <a:pPr rtl="0"/>
          <a:r>
            <a:rPr lang="en-US" dirty="0">
              <a:latin typeface="Arial" pitchFamily="34" charset="0"/>
              <a:cs typeface="Arial" pitchFamily="34" charset="0"/>
            </a:rPr>
            <a:t>Creates Office of Credit Ratings at SEC</a:t>
          </a:r>
          <a:endParaRPr lang="en-US" dirty="0"/>
        </a:p>
      </dgm:t>
    </dgm:pt>
    <dgm:pt modelId="{A08BCC69-E9FE-4C37-9231-4E8BDE706873}" type="parTrans" cxnId="{FD8FC0C6-472A-479A-A011-B62089A74367}">
      <dgm:prSet/>
      <dgm:spPr/>
      <dgm:t>
        <a:bodyPr/>
        <a:lstStyle/>
        <a:p>
          <a:endParaRPr lang="en-US"/>
        </a:p>
      </dgm:t>
    </dgm:pt>
    <dgm:pt modelId="{0D6474AF-7A45-4DC4-9F22-23CC63914041}" type="sibTrans" cxnId="{FD8FC0C6-472A-479A-A011-B62089A74367}">
      <dgm:prSet/>
      <dgm:spPr/>
      <dgm:t>
        <a:bodyPr/>
        <a:lstStyle/>
        <a:p>
          <a:endParaRPr lang="en-US"/>
        </a:p>
      </dgm:t>
    </dgm:pt>
    <dgm:pt modelId="{61805F3F-A991-432A-AEC7-737DB75E8D00}">
      <dgm:prSet phldrT="[Text]"/>
      <dgm:spPr/>
      <dgm:t>
        <a:bodyPr/>
        <a:lstStyle/>
        <a:p>
          <a:r>
            <a:rPr lang="en-US" dirty="0"/>
            <a:t>Claw backs</a:t>
          </a:r>
        </a:p>
      </dgm:t>
    </dgm:pt>
    <dgm:pt modelId="{6B019E70-7705-44BB-B73B-C8FAEBD12EF0}" type="parTrans" cxnId="{55A71916-46B8-42C3-A783-391794D5BF9C}">
      <dgm:prSet/>
      <dgm:spPr/>
      <dgm:t>
        <a:bodyPr/>
        <a:lstStyle/>
        <a:p>
          <a:endParaRPr lang="en-US"/>
        </a:p>
      </dgm:t>
    </dgm:pt>
    <dgm:pt modelId="{1DA03E36-8D1F-4C6F-99D9-152EE4CB6530}" type="sibTrans" cxnId="{55A71916-46B8-42C3-A783-391794D5BF9C}">
      <dgm:prSet/>
      <dgm:spPr/>
      <dgm:t>
        <a:bodyPr/>
        <a:lstStyle/>
        <a:p>
          <a:endParaRPr lang="en-US"/>
        </a:p>
      </dgm:t>
    </dgm:pt>
    <dgm:pt modelId="{8372E584-BE16-4D18-B07C-D5C3BD5812A8}">
      <dgm:prSet phldrT="[Text]"/>
      <dgm:spPr/>
      <dgm:t>
        <a:bodyPr/>
        <a:lstStyle/>
        <a:p>
          <a:r>
            <a:rPr lang="en-US" dirty="0"/>
            <a:t>New Disclosures</a:t>
          </a:r>
        </a:p>
      </dgm:t>
    </dgm:pt>
    <dgm:pt modelId="{8F4101AD-DA71-403E-BEAC-50134AFFEDAF}" type="parTrans" cxnId="{E64B44ED-5F25-49D2-9FC4-3AE1A82BB437}">
      <dgm:prSet/>
      <dgm:spPr/>
      <dgm:t>
        <a:bodyPr/>
        <a:lstStyle/>
        <a:p>
          <a:endParaRPr lang="en-US"/>
        </a:p>
      </dgm:t>
    </dgm:pt>
    <dgm:pt modelId="{022D58D3-2178-4A8C-B541-CA500867A078}" type="sibTrans" cxnId="{E64B44ED-5F25-49D2-9FC4-3AE1A82BB437}">
      <dgm:prSet/>
      <dgm:spPr/>
      <dgm:t>
        <a:bodyPr/>
        <a:lstStyle/>
        <a:p>
          <a:endParaRPr lang="en-US"/>
        </a:p>
      </dgm:t>
    </dgm:pt>
    <dgm:pt modelId="{35C91DE1-263E-4448-B75D-6CE2F6C6F548}">
      <dgm:prSet phldrT="[Text]"/>
      <dgm:spPr/>
      <dgm:t>
        <a:bodyPr/>
        <a:lstStyle/>
        <a:p>
          <a:r>
            <a:rPr lang="en-US" dirty="0"/>
            <a:t>Shareholder proxy access</a:t>
          </a:r>
        </a:p>
      </dgm:t>
    </dgm:pt>
    <dgm:pt modelId="{B0C7E334-5F0D-48E5-A802-5353CF21E380}" type="parTrans" cxnId="{0270EB54-1A12-4F74-A43B-5230DBE106F0}">
      <dgm:prSet/>
      <dgm:spPr/>
      <dgm:t>
        <a:bodyPr/>
        <a:lstStyle/>
        <a:p>
          <a:endParaRPr lang="en-US"/>
        </a:p>
      </dgm:t>
    </dgm:pt>
    <dgm:pt modelId="{B7B2EC63-6D94-466F-AC87-574F81E5AFE0}" type="sibTrans" cxnId="{0270EB54-1A12-4F74-A43B-5230DBE106F0}">
      <dgm:prSet/>
      <dgm:spPr/>
      <dgm:t>
        <a:bodyPr/>
        <a:lstStyle/>
        <a:p>
          <a:endParaRPr lang="en-US"/>
        </a:p>
      </dgm:t>
    </dgm:pt>
    <dgm:pt modelId="{D09E1F70-BAA7-4BCA-95EE-C6D1EA2DFE20}">
      <dgm:prSet phldrT="[Text]"/>
      <dgm:spPr/>
      <dgm:t>
        <a:bodyPr/>
        <a:lstStyle/>
        <a:p>
          <a:r>
            <a:rPr lang="en-US" dirty="0"/>
            <a:t>Broker-dealer study on fiduciary duties and new disclosures </a:t>
          </a:r>
        </a:p>
      </dgm:t>
    </dgm:pt>
    <dgm:pt modelId="{E422EF12-76BB-4E2D-8C53-EF7B7BFA7295}" type="parTrans" cxnId="{7436EDA0-E3D9-4F67-8091-A3D91D22AD5A}">
      <dgm:prSet/>
      <dgm:spPr/>
      <dgm:t>
        <a:bodyPr/>
        <a:lstStyle/>
        <a:p>
          <a:endParaRPr lang="en-US"/>
        </a:p>
      </dgm:t>
    </dgm:pt>
    <dgm:pt modelId="{50A7CC88-88A4-478D-AD88-4E27D5412FE3}" type="sibTrans" cxnId="{7436EDA0-E3D9-4F67-8091-A3D91D22AD5A}">
      <dgm:prSet/>
      <dgm:spPr/>
      <dgm:t>
        <a:bodyPr/>
        <a:lstStyle/>
        <a:p>
          <a:endParaRPr lang="en-US"/>
        </a:p>
      </dgm:t>
    </dgm:pt>
    <dgm:pt modelId="{676B5F19-2C46-454E-B229-13E6137C2EF8}">
      <dgm:prSet phldrT="[Text]"/>
      <dgm:spPr/>
      <dgm:t>
        <a:bodyPr/>
        <a:lstStyle/>
        <a:p>
          <a:r>
            <a:rPr lang="en-US" dirty="0"/>
            <a:t>Whistle blowing</a:t>
          </a:r>
        </a:p>
      </dgm:t>
    </dgm:pt>
    <dgm:pt modelId="{76CC70F9-7439-44F0-95CC-3C36866AD60A}" type="parTrans" cxnId="{06167947-418F-4EB0-A4BE-7370A23F15D6}">
      <dgm:prSet/>
      <dgm:spPr/>
      <dgm:t>
        <a:bodyPr/>
        <a:lstStyle/>
        <a:p>
          <a:endParaRPr lang="en-US"/>
        </a:p>
      </dgm:t>
    </dgm:pt>
    <dgm:pt modelId="{D0C7F142-8653-4984-804C-03123A3A364A}" type="sibTrans" cxnId="{06167947-418F-4EB0-A4BE-7370A23F15D6}">
      <dgm:prSet/>
      <dgm:spPr/>
      <dgm:t>
        <a:bodyPr/>
        <a:lstStyle/>
        <a:p>
          <a:endParaRPr lang="en-US"/>
        </a:p>
      </dgm:t>
    </dgm:pt>
    <dgm:pt modelId="{BED34B1B-F6B1-45E8-965A-5A4BCAA4D129}">
      <dgm:prSet phldrT="[Text]"/>
      <dgm:spPr/>
      <dgm:t>
        <a:bodyPr/>
        <a:lstStyle/>
        <a:p>
          <a:endParaRPr lang="en-US" dirty="0"/>
        </a:p>
      </dgm:t>
    </dgm:pt>
    <dgm:pt modelId="{B72C26C6-E819-4813-8CAF-9B975A9089CE}" type="parTrans" cxnId="{F0A140BF-0C15-4B64-9A37-56E33A7C7962}">
      <dgm:prSet/>
      <dgm:spPr/>
      <dgm:t>
        <a:bodyPr/>
        <a:lstStyle/>
        <a:p>
          <a:endParaRPr lang="en-US"/>
        </a:p>
      </dgm:t>
    </dgm:pt>
    <dgm:pt modelId="{D6366BC4-63AA-4A82-AE18-50BD41D0A337}" type="sibTrans" cxnId="{F0A140BF-0C15-4B64-9A37-56E33A7C7962}">
      <dgm:prSet/>
      <dgm:spPr/>
      <dgm:t>
        <a:bodyPr/>
        <a:lstStyle/>
        <a:p>
          <a:endParaRPr lang="en-US"/>
        </a:p>
      </dgm:t>
    </dgm:pt>
    <dgm:pt modelId="{30ED3117-AC5C-4212-AC87-381694146867}">
      <dgm:prSet phldrT="[Text]"/>
      <dgm:spPr/>
      <dgm:t>
        <a:bodyPr/>
        <a:lstStyle/>
        <a:p>
          <a:r>
            <a:rPr lang="en-US" dirty="0"/>
            <a:t>Municipal securities </a:t>
          </a:r>
        </a:p>
      </dgm:t>
    </dgm:pt>
    <dgm:pt modelId="{6F056EAD-7904-4928-A821-A3B389A4DB14}" type="parTrans" cxnId="{99070D7D-AFD7-445C-B085-1430AADE8B20}">
      <dgm:prSet/>
      <dgm:spPr/>
      <dgm:t>
        <a:bodyPr/>
        <a:lstStyle/>
        <a:p>
          <a:endParaRPr lang="en-US"/>
        </a:p>
      </dgm:t>
    </dgm:pt>
    <dgm:pt modelId="{DFB0C0A2-A4A1-4D4F-ACE3-D94F49B0B575}" type="sibTrans" cxnId="{99070D7D-AFD7-445C-B085-1430AADE8B20}">
      <dgm:prSet/>
      <dgm:spPr/>
      <dgm:t>
        <a:bodyPr/>
        <a:lstStyle/>
        <a:p>
          <a:endParaRPr lang="en-US"/>
        </a:p>
      </dgm:t>
    </dgm:pt>
    <dgm:pt modelId="{8468E0B9-FF80-4160-A2C9-F8D78E69993B}">
      <dgm:prSet phldrT="[Text]"/>
      <dgm:spPr/>
      <dgm:t>
        <a:bodyPr/>
        <a:lstStyle/>
        <a:p>
          <a:r>
            <a:rPr lang="en-US" dirty="0"/>
            <a:t>Annual assessment of SEC internal supervisory controls</a:t>
          </a:r>
        </a:p>
      </dgm:t>
    </dgm:pt>
    <dgm:pt modelId="{91309B1D-0209-4C2D-BEC3-E33012FDD2BA}" type="parTrans" cxnId="{59313F93-0D63-4A59-9E4F-1B800919744E}">
      <dgm:prSet/>
      <dgm:spPr/>
      <dgm:t>
        <a:bodyPr/>
        <a:lstStyle/>
        <a:p>
          <a:endParaRPr lang="en-US"/>
        </a:p>
      </dgm:t>
    </dgm:pt>
    <dgm:pt modelId="{E7836C2E-E70C-4A3C-953A-863D420B99AA}" type="sibTrans" cxnId="{59313F93-0D63-4A59-9E4F-1B800919744E}">
      <dgm:prSet/>
      <dgm:spPr/>
      <dgm:t>
        <a:bodyPr/>
        <a:lstStyle/>
        <a:p>
          <a:endParaRPr lang="en-US"/>
        </a:p>
      </dgm:t>
    </dgm:pt>
    <dgm:pt modelId="{93693A54-B9C4-4BE1-B2EB-C49B408E9D75}">
      <dgm:prSet/>
      <dgm:spPr/>
      <dgm:t>
        <a:bodyPr/>
        <a:lstStyle/>
        <a:p>
          <a:pPr rtl="0"/>
          <a:r>
            <a:rPr lang="en-US" dirty="0">
              <a:latin typeface="Arial" pitchFamily="34" charset="0"/>
              <a:cs typeface="Arial" pitchFamily="34" charset="0"/>
            </a:rPr>
            <a:t>Investors permitted to bring private rights of action for knowing or reckless failure to conduct a reasonable investigation</a:t>
          </a:r>
        </a:p>
      </dgm:t>
    </dgm:pt>
    <dgm:pt modelId="{36CF4998-4688-4CDE-9D46-7D616AD3A3C5}" type="parTrans" cxnId="{AE2EFA12-1569-40F6-A42D-7A01A29DBE75}">
      <dgm:prSet/>
      <dgm:spPr/>
      <dgm:t>
        <a:bodyPr/>
        <a:lstStyle/>
        <a:p>
          <a:endParaRPr lang="en-US"/>
        </a:p>
      </dgm:t>
    </dgm:pt>
    <dgm:pt modelId="{1C0D75F8-57D2-41DE-BE6A-B9786F162270}" type="sibTrans" cxnId="{AE2EFA12-1569-40F6-A42D-7A01A29DBE75}">
      <dgm:prSet/>
      <dgm:spPr/>
      <dgm:t>
        <a:bodyPr/>
        <a:lstStyle/>
        <a:p>
          <a:endParaRPr lang="en-US"/>
        </a:p>
      </dgm:t>
    </dgm:pt>
    <dgm:pt modelId="{67095D49-1E8F-466F-9C5D-3D933E980B8C}">
      <dgm:prSet/>
      <dgm:spPr/>
      <dgm:t>
        <a:bodyPr/>
        <a:lstStyle/>
        <a:p>
          <a:pPr rtl="0"/>
          <a:r>
            <a:rPr lang="en-US" dirty="0">
              <a:latin typeface="Arial" pitchFamily="34" charset="0"/>
              <a:cs typeface="Arial" pitchFamily="34" charset="0"/>
            </a:rPr>
            <a:t>Rating methodology, use of third parties for due diligence, and ratings track record</a:t>
          </a:r>
        </a:p>
      </dgm:t>
    </dgm:pt>
    <dgm:pt modelId="{E8D43C7A-ED6C-4D2B-B585-C429C404B87D}" type="sibTrans" cxnId="{ACC5CC17-1FCB-4722-AF4B-50BC2C73F296}">
      <dgm:prSet/>
      <dgm:spPr/>
      <dgm:t>
        <a:bodyPr/>
        <a:lstStyle/>
        <a:p>
          <a:endParaRPr lang="en-US"/>
        </a:p>
      </dgm:t>
    </dgm:pt>
    <dgm:pt modelId="{CB07FCB3-D3FE-42BE-8D76-9C1928F396F5}" type="parTrans" cxnId="{ACC5CC17-1FCB-4722-AF4B-50BC2C73F296}">
      <dgm:prSet/>
      <dgm:spPr/>
      <dgm:t>
        <a:bodyPr/>
        <a:lstStyle/>
        <a:p>
          <a:endParaRPr lang="en-US"/>
        </a:p>
      </dgm:t>
    </dgm:pt>
    <dgm:pt modelId="{74988107-2985-42FF-A695-F69B9FD4A620}" type="pres">
      <dgm:prSet presAssocID="{CCA78DC3-2E44-4C8D-B45F-AAA6361E0F9D}" presName="Name0" presStyleCnt="0">
        <dgm:presLayoutVars>
          <dgm:dir/>
          <dgm:animLvl val="lvl"/>
          <dgm:resizeHandles val="exact"/>
        </dgm:presLayoutVars>
      </dgm:prSet>
      <dgm:spPr/>
    </dgm:pt>
    <dgm:pt modelId="{28574573-5013-42CA-B025-1DC7DE9C0E5A}" type="pres">
      <dgm:prSet presAssocID="{08628F47-0481-4A4D-9B02-2EA9D23626AB}" presName="linNode" presStyleCnt="0"/>
      <dgm:spPr/>
    </dgm:pt>
    <dgm:pt modelId="{52734D12-AA2D-4465-9991-D921D777C524}" type="pres">
      <dgm:prSet presAssocID="{08628F47-0481-4A4D-9B02-2EA9D23626AB}" presName="parentText" presStyleLbl="node1" presStyleIdx="0" presStyleCnt="3" custLinFactNeighborY="3689">
        <dgm:presLayoutVars>
          <dgm:chMax val="1"/>
          <dgm:bulletEnabled val="1"/>
        </dgm:presLayoutVars>
      </dgm:prSet>
      <dgm:spPr/>
    </dgm:pt>
    <dgm:pt modelId="{009F0FDB-5B8D-4BA5-824A-A24418CABC4B}" type="pres">
      <dgm:prSet presAssocID="{08628F47-0481-4A4D-9B02-2EA9D23626AB}" presName="descendantText" presStyleLbl="alignAccFollowNode1" presStyleIdx="0" presStyleCnt="3" custLinFactNeighborX="1273" custLinFactNeighborY="1831">
        <dgm:presLayoutVars>
          <dgm:bulletEnabled val="1"/>
        </dgm:presLayoutVars>
      </dgm:prSet>
      <dgm:spPr/>
    </dgm:pt>
    <dgm:pt modelId="{3846BA64-F35E-49D3-B64B-38A5821BEC77}" type="pres">
      <dgm:prSet presAssocID="{1DD4493B-81C8-490F-9A87-0B0AE51DD113}" presName="sp" presStyleCnt="0"/>
      <dgm:spPr/>
    </dgm:pt>
    <dgm:pt modelId="{CCD65993-06DE-40FF-B6B8-736EBD02E646}" type="pres">
      <dgm:prSet presAssocID="{3FCA111B-BD35-4F8F-AD93-9C717FB2003D}" presName="linNode" presStyleCnt="0"/>
      <dgm:spPr/>
    </dgm:pt>
    <dgm:pt modelId="{6A10BB18-E2AC-4B0C-B85F-4FE7B1C457F3}" type="pres">
      <dgm:prSet presAssocID="{3FCA111B-BD35-4F8F-AD93-9C717FB2003D}" presName="parentText" presStyleLbl="node1" presStyleIdx="1" presStyleCnt="3">
        <dgm:presLayoutVars>
          <dgm:chMax val="1"/>
          <dgm:bulletEnabled val="1"/>
        </dgm:presLayoutVars>
      </dgm:prSet>
      <dgm:spPr/>
    </dgm:pt>
    <dgm:pt modelId="{9DEA87C8-7E68-454D-904B-6F609DFE8EDC}" type="pres">
      <dgm:prSet presAssocID="{3FCA111B-BD35-4F8F-AD93-9C717FB2003D}" presName="descendantText" presStyleLbl="alignAccFollowNode1" presStyleIdx="1" presStyleCnt="3">
        <dgm:presLayoutVars>
          <dgm:bulletEnabled val="1"/>
        </dgm:presLayoutVars>
      </dgm:prSet>
      <dgm:spPr/>
    </dgm:pt>
    <dgm:pt modelId="{052DDF98-0EC7-4EFC-8FA1-DE1E43322C9D}" type="pres">
      <dgm:prSet presAssocID="{2E105E61-8A2D-4ACC-A0AC-C2C684C186B7}" presName="sp" presStyleCnt="0"/>
      <dgm:spPr/>
    </dgm:pt>
    <dgm:pt modelId="{3C47083D-6F72-4B1F-818B-8A4A26AAEF4E}" type="pres">
      <dgm:prSet presAssocID="{9529E7E3-549C-4A0D-B0A1-F48E4B4BE268}" presName="linNode" presStyleCnt="0"/>
      <dgm:spPr/>
    </dgm:pt>
    <dgm:pt modelId="{845A8248-A674-447F-B81D-ACA9E5323C45}" type="pres">
      <dgm:prSet presAssocID="{9529E7E3-549C-4A0D-B0A1-F48E4B4BE268}" presName="parentText" presStyleLbl="node1" presStyleIdx="2" presStyleCnt="3" custLinFactNeighborY="-6515">
        <dgm:presLayoutVars>
          <dgm:chMax val="1"/>
          <dgm:bulletEnabled val="1"/>
        </dgm:presLayoutVars>
      </dgm:prSet>
      <dgm:spPr/>
    </dgm:pt>
    <dgm:pt modelId="{E03979A8-D624-4EA0-95B0-70AF8A772FE5}" type="pres">
      <dgm:prSet presAssocID="{9529E7E3-549C-4A0D-B0A1-F48E4B4BE268}" presName="descendantText" presStyleLbl="alignAccFollowNode1" presStyleIdx="2" presStyleCnt="3" custLinFactNeighborX="1273" custLinFactNeighborY="-8523">
        <dgm:presLayoutVars>
          <dgm:bulletEnabled val="1"/>
        </dgm:presLayoutVars>
      </dgm:prSet>
      <dgm:spPr/>
    </dgm:pt>
  </dgm:ptLst>
  <dgm:cxnLst>
    <dgm:cxn modelId="{10093901-F822-468E-90D1-71A5B86441B7}" type="presOf" srcId="{7C6DC05A-AA0E-4273-854F-9AA7B71EB75C}" destId="{009F0FDB-5B8D-4BA5-824A-A24418CABC4B}" srcOrd="0" destOrd="0" presId="urn:microsoft.com/office/officeart/2005/8/layout/vList5"/>
    <dgm:cxn modelId="{A8FDB702-C6FE-49E5-A632-A7622D611294}" type="presOf" srcId="{BED34B1B-F6B1-45E8-965A-5A4BCAA4D129}" destId="{9DEA87C8-7E68-454D-904B-6F609DFE8EDC}" srcOrd="0" destOrd="5" presId="urn:microsoft.com/office/officeart/2005/8/layout/vList5"/>
    <dgm:cxn modelId="{8B09AB0D-DFD7-43CD-99BD-B044CA0B92E5}" srcId="{CCA78DC3-2E44-4C8D-B45F-AAA6361E0F9D}" destId="{9529E7E3-549C-4A0D-B0A1-F48E4B4BE268}" srcOrd="2" destOrd="0" parTransId="{D46190BC-4692-43FC-8DF7-94B8264588A0}" sibTransId="{8B3C0414-A97A-4AD1-9113-F64E7BE160E8}"/>
    <dgm:cxn modelId="{7E0DAA0F-82F1-4A49-A71F-BBD32C947051}" type="presOf" srcId="{D09E1F70-BAA7-4BCA-95EE-C6D1EA2DFE20}" destId="{9DEA87C8-7E68-454D-904B-6F609DFE8EDC}" srcOrd="0" destOrd="1" presId="urn:microsoft.com/office/officeart/2005/8/layout/vList5"/>
    <dgm:cxn modelId="{AE2EFA12-1569-40F6-A42D-7A01A29DBE75}" srcId="{9529E7E3-549C-4A0D-B0A1-F48E4B4BE268}" destId="{93693A54-B9C4-4BE1-B2EB-C49B408E9D75}" srcOrd="2" destOrd="0" parTransId="{36CF4998-4688-4CDE-9D46-7D616AD3A3C5}" sibTransId="{1C0D75F8-57D2-41DE-BE6A-B9786F162270}"/>
    <dgm:cxn modelId="{D98C5B13-684A-4AD2-841C-D126F70DD4E8}" srcId="{3FCA111B-BD35-4F8F-AD93-9C717FB2003D}" destId="{959E342C-0BC8-4841-AEE8-C9489606EA68}" srcOrd="0" destOrd="0" parTransId="{D274DAF7-8E97-491D-A092-FEA737A94C07}" sibTransId="{856E6BE7-3A1F-4F5C-B308-56D76D775D15}"/>
    <dgm:cxn modelId="{55A71916-46B8-42C3-A783-391794D5BF9C}" srcId="{08628F47-0481-4A4D-9B02-2EA9D23626AB}" destId="{61805F3F-A991-432A-AEC7-737DB75E8D00}" srcOrd="2" destOrd="0" parTransId="{6B019E70-7705-44BB-B73B-C8FAEBD12EF0}" sibTransId="{1DA03E36-8D1F-4C6F-99D9-152EE4CB6530}"/>
    <dgm:cxn modelId="{ACC5CC17-1FCB-4722-AF4B-50BC2C73F296}" srcId="{9529E7E3-549C-4A0D-B0A1-F48E4B4BE268}" destId="{67095D49-1E8F-466F-9C5D-3D933E980B8C}" srcOrd="1" destOrd="0" parTransId="{CB07FCB3-D3FE-42BE-8D76-9C1928F396F5}" sibTransId="{E8D43C7A-ED6C-4D2B-B585-C429C404B87D}"/>
    <dgm:cxn modelId="{998E6D2C-AF5A-4946-9A57-769EFECEE14E}" srcId="{CCA78DC3-2E44-4C8D-B45F-AAA6361E0F9D}" destId="{3FCA111B-BD35-4F8F-AD93-9C717FB2003D}" srcOrd="1" destOrd="0" parTransId="{B2510032-4D98-4657-B90B-700B45552E71}" sibTransId="{2E105E61-8A2D-4ACC-A0AC-C2C684C186B7}"/>
    <dgm:cxn modelId="{2B98EC31-72AC-4A6B-8FAB-70E8E317304A}" type="presOf" srcId="{08628F47-0481-4A4D-9B02-2EA9D23626AB}" destId="{52734D12-AA2D-4465-9991-D921D777C524}" srcOrd="0" destOrd="0" presId="urn:microsoft.com/office/officeart/2005/8/layout/vList5"/>
    <dgm:cxn modelId="{0F23E345-105D-46BC-A99B-1AB088E992C2}" type="presOf" srcId="{3FCA111B-BD35-4F8F-AD93-9C717FB2003D}" destId="{6A10BB18-E2AC-4B0C-B85F-4FE7B1C457F3}" srcOrd="0" destOrd="0" presId="urn:microsoft.com/office/officeart/2005/8/layout/vList5"/>
    <dgm:cxn modelId="{06167947-418F-4EB0-A4BE-7370A23F15D6}" srcId="{3FCA111B-BD35-4F8F-AD93-9C717FB2003D}" destId="{676B5F19-2C46-454E-B229-13E6137C2EF8}" srcOrd="2" destOrd="0" parTransId="{76CC70F9-7439-44F0-95CC-3C36866AD60A}" sibTransId="{D0C7F142-8653-4984-804C-03123A3A364A}"/>
    <dgm:cxn modelId="{C7022B49-9E4A-4C3C-BD65-9DE87F9EDFB1}" type="presOf" srcId="{676B5F19-2C46-454E-B229-13E6137C2EF8}" destId="{9DEA87C8-7E68-454D-904B-6F609DFE8EDC}" srcOrd="0" destOrd="2" presId="urn:microsoft.com/office/officeart/2005/8/layout/vList5"/>
    <dgm:cxn modelId="{DAB4D749-A669-44C0-94A2-973179AA4741}" type="presOf" srcId="{30ED3117-AC5C-4212-AC87-381694146867}" destId="{9DEA87C8-7E68-454D-904B-6F609DFE8EDC}" srcOrd="0" destOrd="3" presId="urn:microsoft.com/office/officeart/2005/8/layout/vList5"/>
    <dgm:cxn modelId="{98EE514E-AC2B-4EFB-82B3-46B1E8AC164C}" type="presOf" srcId="{9529E7E3-549C-4A0D-B0A1-F48E4B4BE268}" destId="{845A8248-A674-447F-B81D-ACA9E5323C45}" srcOrd="0" destOrd="0" presId="urn:microsoft.com/office/officeart/2005/8/layout/vList5"/>
    <dgm:cxn modelId="{0270EB54-1A12-4F74-A43B-5230DBE106F0}" srcId="{08628F47-0481-4A4D-9B02-2EA9D23626AB}" destId="{35C91DE1-263E-4448-B75D-6CE2F6C6F548}" srcOrd="3" destOrd="0" parTransId="{B0C7E334-5F0D-48E5-A802-5353CF21E380}" sibTransId="{B7B2EC63-6D94-466F-AC87-574F81E5AFE0}"/>
    <dgm:cxn modelId="{99070D7D-AFD7-445C-B085-1430AADE8B20}" srcId="{3FCA111B-BD35-4F8F-AD93-9C717FB2003D}" destId="{30ED3117-AC5C-4212-AC87-381694146867}" srcOrd="3" destOrd="0" parTransId="{6F056EAD-7904-4928-A821-A3B389A4DB14}" sibTransId="{DFB0C0A2-A4A1-4D4F-ACE3-D94F49B0B575}"/>
    <dgm:cxn modelId="{101F207D-8E91-447E-BF9E-4B5F37BE2303}" srcId="{08628F47-0481-4A4D-9B02-2EA9D23626AB}" destId="{7C6DC05A-AA0E-4273-854F-9AA7B71EB75C}" srcOrd="0" destOrd="0" parTransId="{FB150728-1A34-44A9-97BE-87D25241CC58}" sibTransId="{78A8E69D-22E2-4D81-885A-6DC3B7E8F9A4}"/>
    <dgm:cxn modelId="{7A6E4284-2606-4934-BDBB-563DC616602F}" type="presOf" srcId="{67095D49-1E8F-466F-9C5D-3D933E980B8C}" destId="{E03979A8-D624-4EA0-95B0-70AF8A772FE5}" srcOrd="0" destOrd="1" presId="urn:microsoft.com/office/officeart/2005/8/layout/vList5"/>
    <dgm:cxn modelId="{786A9E8B-38BC-461F-8F36-9193F751D7B5}" type="presOf" srcId="{61805F3F-A991-432A-AEC7-737DB75E8D00}" destId="{009F0FDB-5B8D-4BA5-824A-A24418CABC4B}" srcOrd="0" destOrd="2" presId="urn:microsoft.com/office/officeart/2005/8/layout/vList5"/>
    <dgm:cxn modelId="{59313F93-0D63-4A59-9E4F-1B800919744E}" srcId="{3FCA111B-BD35-4F8F-AD93-9C717FB2003D}" destId="{8468E0B9-FF80-4160-A2C9-F8D78E69993B}" srcOrd="4" destOrd="0" parTransId="{91309B1D-0209-4C2D-BEC3-E33012FDD2BA}" sibTransId="{E7836C2E-E70C-4A3C-953A-863D420B99AA}"/>
    <dgm:cxn modelId="{FDEE9FA0-F9EE-4635-8934-0D6A49D10AB7}" type="presOf" srcId="{8372E584-BE16-4D18-B07C-D5C3BD5812A8}" destId="{009F0FDB-5B8D-4BA5-824A-A24418CABC4B}" srcOrd="0" destOrd="4" presId="urn:microsoft.com/office/officeart/2005/8/layout/vList5"/>
    <dgm:cxn modelId="{7436EDA0-E3D9-4F67-8091-A3D91D22AD5A}" srcId="{3FCA111B-BD35-4F8F-AD93-9C717FB2003D}" destId="{D09E1F70-BAA7-4BCA-95EE-C6D1EA2DFE20}" srcOrd="1" destOrd="0" parTransId="{E422EF12-76BB-4E2D-8C53-EF7B7BFA7295}" sibTransId="{50A7CC88-88A4-478D-AD88-4E27D5412FE3}"/>
    <dgm:cxn modelId="{BF085CB0-CE05-4CF7-877C-E6E27F7ECB9F}" srcId="{CCA78DC3-2E44-4C8D-B45F-AAA6361E0F9D}" destId="{08628F47-0481-4A4D-9B02-2EA9D23626AB}" srcOrd="0" destOrd="0" parTransId="{D39E0967-1052-4BB8-AECA-71A9A48EC58C}" sibTransId="{1DD4493B-81C8-490F-9A87-0B0AE51DD113}"/>
    <dgm:cxn modelId="{A85776B5-918E-425C-A127-B45421B4A289}" type="presOf" srcId="{CCA78DC3-2E44-4C8D-B45F-AAA6361E0F9D}" destId="{74988107-2985-42FF-A695-F69B9FD4A620}" srcOrd="0" destOrd="0" presId="urn:microsoft.com/office/officeart/2005/8/layout/vList5"/>
    <dgm:cxn modelId="{01075EBA-7479-4664-BD2D-F9D3C930535C}" srcId="{08628F47-0481-4A4D-9B02-2EA9D23626AB}" destId="{869CC197-5B89-44A2-95D4-200EBAAD638C}" srcOrd="1" destOrd="0" parTransId="{1C96BAAB-AD4E-4401-8E9C-2C9A8AEBAB80}" sibTransId="{71CB2EB6-7370-4C0A-8FC8-C4592DB2CB89}"/>
    <dgm:cxn modelId="{F0A140BF-0C15-4B64-9A37-56E33A7C7962}" srcId="{3FCA111B-BD35-4F8F-AD93-9C717FB2003D}" destId="{BED34B1B-F6B1-45E8-965A-5A4BCAA4D129}" srcOrd="5" destOrd="0" parTransId="{B72C26C6-E819-4813-8CAF-9B975A9089CE}" sibTransId="{D6366BC4-63AA-4A82-AE18-50BD41D0A337}"/>
    <dgm:cxn modelId="{FD8FC0C6-472A-479A-A011-B62089A74367}" srcId="{9529E7E3-549C-4A0D-B0A1-F48E4B4BE268}" destId="{50D07689-7D6C-4AF5-A4BB-8F2E94D26A8F}" srcOrd="0" destOrd="0" parTransId="{A08BCC69-E9FE-4C37-9231-4E8BDE706873}" sibTransId="{0D6474AF-7A45-4DC4-9F22-23CC63914041}"/>
    <dgm:cxn modelId="{E195B9CD-73D1-41FA-82E4-B62A485F156B}" type="presOf" srcId="{8468E0B9-FF80-4160-A2C9-F8D78E69993B}" destId="{9DEA87C8-7E68-454D-904B-6F609DFE8EDC}" srcOrd="0" destOrd="4" presId="urn:microsoft.com/office/officeart/2005/8/layout/vList5"/>
    <dgm:cxn modelId="{CC2082D6-4E7E-48FB-B4A8-746DA251511E}" type="presOf" srcId="{35C91DE1-263E-4448-B75D-6CE2F6C6F548}" destId="{009F0FDB-5B8D-4BA5-824A-A24418CABC4B}" srcOrd="0" destOrd="3" presId="urn:microsoft.com/office/officeart/2005/8/layout/vList5"/>
    <dgm:cxn modelId="{E64B44ED-5F25-49D2-9FC4-3AE1A82BB437}" srcId="{08628F47-0481-4A4D-9B02-2EA9D23626AB}" destId="{8372E584-BE16-4D18-B07C-D5C3BD5812A8}" srcOrd="4" destOrd="0" parTransId="{8F4101AD-DA71-403E-BEAC-50134AFFEDAF}" sibTransId="{022D58D3-2178-4A8C-B541-CA500867A078}"/>
    <dgm:cxn modelId="{6918C0F2-7DCD-47E9-9104-3A6DC5B54B2E}" type="presOf" srcId="{93693A54-B9C4-4BE1-B2EB-C49B408E9D75}" destId="{E03979A8-D624-4EA0-95B0-70AF8A772FE5}" srcOrd="0" destOrd="2" presId="urn:microsoft.com/office/officeart/2005/8/layout/vList5"/>
    <dgm:cxn modelId="{94F266FC-00D9-4629-A09E-1A03C317CE6F}" type="presOf" srcId="{869CC197-5B89-44A2-95D4-200EBAAD638C}" destId="{009F0FDB-5B8D-4BA5-824A-A24418CABC4B}" srcOrd="0" destOrd="1" presId="urn:microsoft.com/office/officeart/2005/8/layout/vList5"/>
    <dgm:cxn modelId="{938F48FC-9236-49E2-B6AA-7176FE4B10CE}" type="presOf" srcId="{50D07689-7D6C-4AF5-A4BB-8F2E94D26A8F}" destId="{E03979A8-D624-4EA0-95B0-70AF8A772FE5}" srcOrd="0" destOrd="0" presId="urn:microsoft.com/office/officeart/2005/8/layout/vList5"/>
    <dgm:cxn modelId="{556C11FE-6433-4A4B-BCE8-E620F5134E06}" type="presOf" srcId="{959E342C-0BC8-4841-AEE8-C9489606EA68}" destId="{9DEA87C8-7E68-454D-904B-6F609DFE8EDC}" srcOrd="0" destOrd="0" presId="urn:microsoft.com/office/officeart/2005/8/layout/vList5"/>
    <dgm:cxn modelId="{9283030F-DD9A-47EA-AA53-A9166EDF50B5}" type="presParOf" srcId="{74988107-2985-42FF-A695-F69B9FD4A620}" destId="{28574573-5013-42CA-B025-1DC7DE9C0E5A}" srcOrd="0" destOrd="0" presId="urn:microsoft.com/office/officeart/2005/8/layout/vList5"/>
    <dgm:cxn modelId="{663B2BF4-A974-4FFB-9805-DE8CED8ED9C6}" type="presParOf" srcId="{28574573-5013-42CA-B025-1DC7DE9C0E5A}" destId="{52734D12-AA2D-4465-9991-D921D777C524}" srcOrd="0" destOrd="0" presId="urn:microsoft.com/office/officeart/2005/8/layout/vList5"/>
    <dgm:cxn modelId="{B24561AC-F13D-4824-98B7-CBFBA9470E3A}" type="presParOf" srcId="{28574573-5013-42CA-B025-1DC7DE9C0E5A}" destId="{009F0FDB-5B8D-4BA5-824A-A24418CABC4B}" srcOrd="1" destOrd="0" presId="urn:microsoft.com/office/officeart/2005/8/layout/vList5"/>
    <dgm:cxn modelId="{E7FFA374-7887-4433-BFD7-7AEF7FC2E3D1}" type="presParOf" srcId="{74988107-2985-42FF-A695-F69B9FD4A620}" destId="{3846BA64-F35E-49D3-B64B-38A5821BEC77}" srcOrd="1" destOrd="0" presId="urn:microsoft.com/office/officeart/2005/8/layout/vList5"/>
    <dgm:cxn modelId="{B3728E38-42AC-4576-BDF1-9EBD37B04904}" type="presParOf" srcId="{74988107-2985-42FF-A695-F69B9FD4A620}" destId="{CCD65993-06DE-40FF-B6B8-736EBD02E646}" srcOrd="2" destOrd="0" presId="urn:microsoft.com/office/officeart/2005/8/layout/vList5"/>
    <dgm:cxn modelId="{2CD2B335-BD2E-4599-9AA1-8B6B266E4905}" type="presParOf" srcId="{CCD65993-06DE-40FF-B6B8-736EBD02E646}" destId="{6A10BB18-E2AC-4B0C-B85F-4FE7B1C457F3}" srcOrd="0" destOrd="0" presId="urn:microsoft.com/office/officeart/2005/8/layout/vList5"/>
    <dgm:cxn modelId="{8F7EC9AF-2741-4954-BCF1-BE87EC48CEA7}" type="presParOf" srcId="{CCD65993-06DE-40FF-B6B8-736EBD02E646}" destId="{9DEA87C8-7E68-454D-904B-6F609DFE8EDC}" srcOrd="1" destOrd="0" presId="urn:microsoft.com/office/officeart/2005/8/layout/vList5"/>
    <dgm:cxn modelId="{78A765B1-A199-470A-A7B7-7F7DB8012A04}" type="presParOf" srcId="{74988107-2985-42FF-A695-F69B9FD4A620}" destId="{052DDF98-0EC7-4EFC-8FA1-DE1E43322C9D}" srcOrd="3" destOrd="0" presId="urn:microsoft.com/office/officeart/2005/8/layout/vList5"/>
    <dgm:cxn modelId="{2D8E1511-4033-4A92-B273-57069F01483C}" type="presParOf" srcId="{74988107-2985-42FF-A695-F69B9FD4A620}" destId="{3C47083D-6F72-4B1F-818B-8A4A26AAEF4E}" srcOrd="4" destOrd="0" presId="urn:microsoft.com/office/officeart/2005/8/layout/vList5"/>
    <dgm:cxn modelId="{C2EAA2C0-6205-4078-886E-CBA918AF399D}" type="presParOf" srcId="{3C47083D-6F72-4B1F-818B-8A4A26AAEF4E}" destId="{845A8248-A674-447F-B81D-ACA9E5323C45}" srcOrd="0" destOrd="0" presId="urn:microsoft.com/office/officeart/2005/8/layout/vList5"/>
    <dgm:cxn modelId="{B171E648-FCC1-4EF0-A6DB-7E9D66E29EBD}" type="presParOf" srcId="{3C47083D-6F72-4B1F-818B-8A4A26AAEF4E}" destId="{E03979A8-D624-4EA0-95B0-70AF8A772FE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314463-6132-45F7-9BBC-FF628C26BBF4}"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US"/>
        </a:p>
      </dgm:t>
    </dgm:pt>
    <dgm:pt modelId="{057B802F-3B25-4572-B6BF-252B87D520F1}">
      <dgm:prSet phldrT="[Text]"/>
      <dgm:spPr/>
      <dgm:t>
        <a:bodyPr/>
        <a:lstStyle/>
        <a:p>
          <a:r>
            <a:rPr lang="en-US" b="1" dirty="0"/>
            <a:t>Legal Infrastructure</a:t>
          </a:r>
        </a:p>
      </dgm:t>
    </dgm:pt>
    <dgm:pt modelId="{F9893C0B-AE92-4C2F-BFA1-75B8A87C640D}" type="parTrans" cxnId="{C673527C-D079-4C4C-BDFB-41F3295C4177}">
      <dgm:prSet/>
      <dgm:spPr/>
      <dgm:t>
        <a:bodyPr/>
        <a:lstStyle/>
        <a:p>
          <a:endParaRPr lang="en-US"/>
        </a:p>
      </dgm:t>
    </dgm:pt>
    <dgm:pt modelId="{D675EABB-7959-4C71-A3C2-0738236DF103}" type="sibTrans" cxnId="{C673527C-D079-4C4C-BDFB-41F3295C4177}">
      <dgm:prSet/>
      <dgm:spPr/>
      <dgm:t>
        <a:bodyPr/>
        <a:lstStyle/>
        <a:p>
          <a:endParaRPr lang="en-US"/>
        </a:p>
      </dgm:t>
    </dgm:pt>
    <dgm:pt modelId="{CF4666FB-2067-4BAE-A9E4-421F7FBECA8E}">
      <dgm:prSet phldrT="[Text]"/>
      <dgm:spPr/>
      <dgm:t>
        <a:bodyPr/>
        <a:lstStyle/>
        <a:p>
          <a:r>
            <a:rPr lang="en-US" b="1" dirty="0"/>
            <a:t>Regulatory Environment</a:t>
          </a:r>
        </a:p>
      </dgm:t>
    </dgm:pt>
    <dgm:pt modelId="{D77BF5F0-7D8C-415C-A18E-D725663152B7}" type="parTrans" cxnId="{A4FD5B79-DE26-4FAD-9362-00A57D870BF5}">
      <dgm:prSet/>
      <dgm:spPr/>
      <dgm:t>
        <a:bodyPr/>
        <a:lstStyle/>
        <a:p>
          <a:endParaRPr lang="en-US"/>
        </a:p>
      </dgm:t>
    </dgm:pt>
    <dgm:pt modelId="{E5363B4B-D84B-400E-BDC3-B7E39BCA5C0D}" type="sibTrans" cxnId="{A4FD5B79-DE26-4FAD-9362-00A57D870BF5}">
      <dgm:prSet/>
      <dgm:spPr/>
      <dgm:t>
        <a:bodyPr/>
        <a:lstStyle/>
        <a:p>
          <a:endParaRPr lang="en-US"/>
        </a:p>
      </dgm:t>
    </dgm:pt>
    <dgm:pt modelId="{4C06BF4A-DDFE-4FBA-B21F-37F6CDB9F1C9}">
      <dgm:prSet phldrT="[Text]"/>
      <dgm:spPr/>
      <dgm:t>
        <a:bodyPr/>
        <a:lstStyle/>
        <a:p>
          <a:r>
            <a:rPr lang="en-US" b="1" dirty="0"/>
            <a:t>Information Infrastructure</a:t>
          </a:r>
        </a:p>
      </dgm:t>
    </dgm:pt>
    <dgm:pt modelId="{4767D9CD-94DF-4D82-B1CC-001E0684DD61}" type="parTrans" cxnId="{D1A3892F-4211-4F1F-AD31-42F4167F4A23}">
      <dgm:prSet/>
      <dgm:spPr/>
      <dgm:t>
        <a:bodyPr/>
        <a:lstStyle/>
        <a:p>
          <a:endParaRPr lang="en-US"/>
        </a:p>
      </dgm:t>
    </dgm:pt>
    <dgm:pt modelId="{D8DA11B9-A9B9-44F3-9577-7EEFA0E6F4D1}" type="sibTrans" cxnId="{D1A3892F-4211-4F1F-AD31-42F4167F4A23}">
      <dgm:prSet/>
      <dgm:spPr/>
      <dgm:t>
        <a:bodyPr/>
        <a:lstStyle/>
        <a:p>
          <a:endParaRPr lang="en-US"/>
        </a:p>
      </dgm:t>
    </dgm:pt>
    <dgm:pt modelId="{1042246C-533B-4FDB-9E78-14EFD164E314}">
      <dgm:prSet phldrT="[Text]"/>
      <dgm:spPr/>
      <dgm:t>
        <a:bodyPr/>
        <a:lstStyle/>
        <a:p>
          <a:r>
            <a:rPr lang="en-US" b="1" dirty="0"/>
            <a:t>Market Infrastructure</a:t>
          </a:r>
        </a:p>
      </dgm:t>
    </dgm:pt>
    <dgm:pt modelId="{05B215AD-1E87-4D41-9F7B-4A760CD4450B}" type="parTrans" cxnId="{4424C09D-D4D1-40F4-A882-3F6F9FF33D70}">
      <dgm:prSet/>
      <dgm:spPr/>
      <dgm:t>
        <a:bodyPr/>
        <a:lstStyle/>
        <a:p>
          <a:endParaRPr lang="en-US"/>
        </a:p>
      </dgm:t>
    </dgm:pt>
    <dgm:pt modelId="{3A825BF0-BD66-4A4B-9E74-A16EE0300E9F}" type="sibTrans" cxnId="{4424C09D-D4D1-40F4-A882-3F6F9FF33D70}">
      <dgm:prSet/>
      <dgm:spPr/>
      <dgm:t>
        <a:bodyPr/>
        <a:lstStyle/>
        <a:p>
          <a:endParaRPr lang="en-US"/>
        </a:p>
      </dgm:t>
    </dgm:pt>
    <dgm:pt modelId="{82420BE8-AEEF-4D1E-9C63-188C2C1BB5C6}" type="pres">
      <dgm:prSet presAssocID="{35314463-6132-45F7-9BBC-FF628C26BBF4}" presName="diagram" presStyleCnt="0">
        <dgm:presLayoutVars>
          <dgm:dir/>
          <dgm:resizeHandles val="exact"/>
        </dgm:presLayoutVars>
      </dgm:prSet>
      <dgm:spPr/>
    </dgm:pt>
    <dgm:pt modelId="{11524540-68CE-42F1-A36F-013E231E04A7}" type="pres">
      <dgm:prSet presAssocID="{057B802F-3B25-4572-B6BF-252B87D520F1}" presName="node" presStyleLbl="node1" presStyleIdx="0" presStyleCnt="4">
        <dgm:presLayoutVars>
          <dgm:bulletEnabled val="1"/>
        </dgm:presLayoutVars>
      </dgm:prSet>
      <dgm:spPr/>
    </dgm:pt>
    <dgm:pt modelId="{15D8B686-9F56-4879-8999-20C27921CAA1}" type="pres">
      <dgm:prSet presAssocID="{D675EABB-7959-4C71-A3C2-0738236DF103}" presName="sibTrans" presStyleCnt="0"/>
      <dgm:spPr/>
    </dgm:pt>
    <dgm:pt modelId="{3E525FD0-E255-4DC1-B531-C85DFCA04D28}" type="pres">
      <dgm:prSet presAssocID="{CF4666FB-2067-4BAE-A9E4-421F7FBECA8E}" presName="node" presStyleLbl="node1" presStyleIdx="1" presStyleCnt="4">
        <dgm:presLayoutVars>
          <dgm:bulletEnabled val="1"/>
        </dgm:presLayoutVars>
      </dgm:prSet>
      <dgm:spPr/>
    </dgm:pt>
    <dgm:pt modelId="{E31B61EE-97E9-4FB4-914A-35668769BA28}" type="pres">
      <dgm:prSet presAssocID="{E5363B4B-D84B-400E-BDC3-B7E39BCA5C0D}" presName="sibTrans" presStyleCnt="0"/>
      <dgm:spPr/>
    </dgm:pt>
    <dgm:pt modelId="{FDE29E01-EF38-4C8B-95F3-7A2BA5313B3F}" type="pres">
      <dgm:prSet presAssocID="{4C06BF4A-DDFE-4FBA-B21F-37F6CDB9F1C9}" presName="node" presStyleLbl="node1" presStyleIdx="2" presStyleCnt="4">
        <dgm:presLayoutVars>
          <dgm:bulletEnabled val="1"/>
        </dgm:presLayoutVars>
      </dgm:prSet>
      <dgm:spPr/>
    </dgm:pt>
    <dgm:pt modelId="{575A84D8-8325-4348-94AD-CA444DB4ED8E}" type="pres">
      <dgm:prSet presAssocID="{D8DA11B9-A9B9-44F3-9577-7EEFA0E6F4D1}" presName="sibTrans" presStyleCnt="0"/>
      <dgm:spPr/>
    </dgm:pt>
    <dgm:pt modelId="{37CE66AB-8EB6-469A-99EF-791A0121E521}" type="pres">
      <dgm:prSet presAssocID="{1042246C-533B-4FDB-9E78-14EFD164E314}" presName="node" presStyleLbl="node1" presStyleIdx="3" presStyleCnt="4">
        <dgm:presLayoutVars>
          <dgm:bulletEnabled val="1"/>
        </dgm:presLayoutVars>
      </dgm:prSet>
      <dgm:spPr/>
    </dgm:pt>
  </dgm:ptLst>
  <dgm:cxnLst>
    <dgm:cxn modelId="{D1A3892F-4211-4F1F-AD31-42F4167F4A23}" srcId="{35314463-6132-45F7-9BBC-FF628C26BBF4}" destId="{4C06BF4A-DDFE-4FBA-B21F-37F6CDB9F1C9}" srcOrd="2" destOrd="0" parTransId="{4767D9CD-94DF-4D82-B1CC-001E0684DD61}" sibTransId="{D8DA11B9-A9B9-44F3-9577-7EEFA0E6F4D1}"/>
    <dgm:cxn modelId="{2E8F1531-173B-4E85-B72F-64C52C138008}" type="presOf" srcId="{057B802F-3B25-4572-B6BF-252B87D520F1}" destId="{11524540-68CE-42F1-A36F-013E231E04A7}" srcOrd="0" destOrd="0" presId="urn:microsoft.com/office/officeart/2005/8/layout/default#1"/>
    <dgm:cxn modelId="{1075C03B-54B8-4EB9-B2AB-C4ABB059BBEC}" type="presOf" srcId="{1042246C-533B-4FDB-9E78-14EFD164E314}" destId="{37CE66AB-8EB6-469A-99EF-791A0121E521}" srcOrd="0" destOrd="0" presId="urn:microsoft.com/office/officeart/2005/8/layout/default#1"/>
    <dgm:cxn modelId="{AB8CDF74-BFB9-4B2B-A0A0-2ECC964DE1CE}" type="presOf" srcId="{4C06BF4A-DDFE-4FBA-B21F-37F6CDB9F1C9}" destId="{FDE29E01-EF38-4C8B-95F3-7A2BA5313B3F}" srcOrd="0" destOrd="0" presId="urn:microsoft.com/office/officeart/2005/8/layout/default#1"/>
    <dgm:cxn modelId="{A4FD5B79-DE26-4FAD-9362-00A57D870BF5}" srcId="{35314463-6132-45F7-9BBC-FF628C26BBF4}" destId="{CF4666FB-2067-4BAE-A9E4-421F7FBECA8E}" srcOrd="1" destOrd="0" parTransId="{D77BF5F0-7D8C-415C-A18E-D725663152B7}" sibTransId="{E5363B4B-D84B-400E-BDC3-B7E39BCA5C0D}"/>
    <dgm:cxn modelId="{C673527C-D079-4C4C-BDFB-41F3295C4177}" srcId="{35314463-6132-45F7-9BBC-FF628C26BBF4}" destId="{057B802F-3B25-4572-B6BF-252B87D520F1}" srcOrd="0" destOrd="0" parTransId="{F9893C0B-AE92-4C2F-BFA1-75B8A87C640D}" sibTransId="{D675EABB-7959-4C71-A3C2-0738236DF103}"/>
    <dgm:cxn modelId="{4424C09D-D4D1-40F4-A882-3F6F9FF33D70}" srcId="{35314463-6132-45F7-9BBC-FF628C26BBF4}" destId="{1042246C-533B-4FDB-9E78-14EFD164E314}" srcOrd="3" destOrd="0" parTransId="{05B215AD-1E87-4D41-9F7B-4A760CD4450B}" sibTransId="{3A825BF0-BD66-4A4B-9E74-A16EE0300E9F}"/>
    <dgm:cxn modelId="{498A9FA6-960E-4C7A-9C7C-212229B4E8B3}" type="presOf" srcId="{35314463-6132-45F7-9BBC-FF628C26BBF4}" destId="{82420BE8-AEEF-4D1E-9C63-188C2C1BB5C6}" srcOrd="0" destOrd="0" presId="urn:microsoft.com/office/officeart/2005/8/layout/default#1"/>
    <dgm:cxn modelId="{BFB9C2B3-888E-459E-A826-7BDCDF15D50D}" type="presOf" srcId="{CF4666FB-2067-4BAE-A9E4-421F7FBECA8E}" destId="{3E525FD0-E255-4DC1-B531-C85DFCA04D28}" srcOrd="0" destOrd="0" presId="urn:microsoft.com/office/officeart/2005/8/layout/default#1"/>
    <dgm:cxn modelId="{EE47D193-83AD-4FFA-B236-34BB60B7E098}" type="presParOf" srcId="{82420BE8-AEEF-4D1E-9C63-188C2C1BB5C6}" destId="{11524540-68CE-42F1-A36F-013E231E04A7}" srcOrd="0" destOrd="0" presId="urn:microsoft.com/office/officeart/2005/8/layout/default#1"/>
    <dgm:cxn modelId="{25150DA0-6971-4132-8349-DA8B4EEA9ECA}" type="presParOf" srcId="{82420BE8-AEEF-4D1E-9C63-188C2C1BB5C6}" destId="{15D8B686-9F56-4879-8999-20C27921CAA1}" srcOrd="1" destOrd="0" presId="urn:microsoft.com/office/officeart/2005/8/layout/default#1"/>
    <dgm:cxn modelId="{D467D398-DE01-4174-8DC2-1E944AE1DEB6}" type="presParOf" srcId="{82420BE8-AEEF-4D1E-9C63-188C2C1BB5C6}" destId="{3E525FD0-E255-4DC1-B531-C85DFCA04D28}" srcOrd="2" destOrd="0" presId="urn:microsoft.com/office/officeart/2005/8/layout/default#1"/>
    <dgm:cxn modelId="{30F8E92B-5B46-4CCA-86CA-355FBA3760CC}" type="presParOf" srcId="{82420BE8-AEEF-4D1E-9C63-188C2C1BB5C6}" destId="{E31B61EE-97E9-4FB4-914A-35668769BA28}" srcOrd="3" destOrd="0" presId="urn:microsoft.com/office/officeart/2005/8/layout/default#1"/>
    <dgm:cxn modelId="{E6F413B4-C368-493E-A516-5101CF9B3526}" type="presParOf" srcId="{82420BE8-AEEF-4D1E-9C63-188C2C1BB5C6}" destId="{FDE29E01-EF38-4C8B-95F3-7A2BA5313B3F}" srcOrd="4" destOrd="0" presId="urn:microsoft.com/office/officeart/2005/8/layout/default#1"/>
    <dgm:cxn modelId="{63478387-C51F-4B10-B820-C9C891E1FB35}" type="presParOf" srcId="{82420BE8-AEEF-4D1E-9C63-188C2C1BB5C6}" destId="{575A84D8-8325-4348-94AD-CA444DB4ED8E}" srcOrd="5" destOrd="0" presId="urn:microsoft.com/office/officeart/2005/8/layout/default#1"/>
    <dgm:cxn modelId="{15A50565-D82F-4408-A5E2-ECA24526F47C}" type="presParOf" srcId="{82420BE8-AEEF-4D1E-9C63-188C2C1BB5C6}" destId="{37CE66AB-8EB6-469A-99EF-791A0121E521}" srcOrd="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F0FDB-5B8D-4BA5-824A-A24418CABC4B}">
      <dsp:nvSpPr>
        <dsp:cNvPr id="0" name=""/>
        <dsp:cNvSpPr/>
      </dsp:nvSpPr>
      <dsp:spPr>
        <a:xfrm rot="5400000">
          <a:off x="4345685" y="-1529649"/>
          <a:ext cx="1257299" cy="468172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Say on pay</a:t>
          </a:r>
        </a:p>
        <a:p>
          <a:pPr marL="114300" lvl="1" indent="-114300" algn="l" defTabSz="533400">
            <a:lnSpc>
              <a:spcPct val="90000"/>
            </a:lnSpc>
            <a:spcBef>
              <a:spcPct val="0"/>
            </a:spcBef>
            <a:spcAft>
              <a:spcPct val="15000"/>
            </a:spcAft>
            <a:buChar char="•"/>
          </a:pPr>
          <a:r>
            <a:rPr lang="en-US" sz="1200" kern="1200" dirty="0"/>
            <a:t>Independent Compensation Committees</a:t>
          </a:r>
        </a:p>
        <a:p>
          <a:pPr marL="114300" lvl="1" indent="-114300" algn="l" defTabSz="533400">
            <a:lnSpc>
              <a:spcPct val="90000"/>
            </a:lnSpc>
            <a:spcBef>
              <a:spcPct val="0"/>
            </a:spcBef>
            <a:spcAft>
              <a:spcPct val="15000"/>
            </a:spcAft>
            <a:buChar char="•"/>
          </a:pPr>
          <a:r>
            <a:rPr lang="en-US" sz="1200" kern="1200" dirty="0"/>
            <a:t>Claw backs</a:t>
          </a:r>
        </a:p>
        <a:p>
          <a:pPr marL="114300" lvl="1" indent="-114300" algn="l" defTabSz="533400">
            <a:lnSpc>
              <a:spcPct val="90000"/>
            </a:lnSpc>
            <a:spcBef>
              <a:spcPct val="0"/>
            </a:spcBef>
            <a:spcAft>
              <a:spcPct val="15000"/>
            </a:spcAft>
            <a:buChar char="•"/>
          </a:pPr>
          <a:r>
            <a:rPr lang="en-US" sz="1200" kern="1200" dirty="0"/>
            <a:t>Shareholder proxy access</a:t>
          </a:r>
        </a:p>
        <a:p>
          <a:pPr marL="114300" lvl="1" indent="-114300" algn="l" defTabSz="533400">
            <a:lnSpc>
              <a:spcPct val="90000"/>
            </a:lnSpc>
            <a:spcBef>
              <a:spcPct val="0"/>
            </a:spcBef>
            <a:spcAft>
              <a:spcPct val="15000"/>
            </a:spcAft>
            <a:buChar char="•"/>
          </a:pPr>
          <a:r>
            <a:rPr lang="en-US" sz="1200" kern="1200" dirty="0"/>
            <a:t>New Disclosures</a:t>
          </a:r>
        </a:p>
      </dsp:txBody>
      <dsp:txXfrm rot="-5400000">
        <a:off x="2633471" y="243941"/>
        <a:ext cx="4620352" cy="1134547"/>
      </dsp:txXfrm>
    </dsp:sp>
    <dsp:sp modelId="{52734D12-AA2D-4465-9991-D921D777C524}">
      <dsp:nvSpPr>
        <dsp:cNvPr id="0" name=""/>
        <dsp:cNvSpPr/>
      </dsp:nvSpPr>
      <dsp:spPr>
        <a:xfrm>
          <a:off x="0" y="60358"/>
          <a:ext cx="2633472" cy="15716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Executive Compensation</a:t>
          </a:r>
        </a:p>
      </dsp:txBody>
      <dsp:txXfrm>
        <a:off x="76720" y="137078"/>
        <a:ext cx="2480032" cy="1418185"/>
      </dsp:txXfrm>
    </dsp:sp>
    <dsp:sp modelId="{9DEA87C8-7E68-454D-904B-6F609DFE8EDC}">
      <dsp:nvSpPr>
        <dsp:cNvPr id="0" name=""/>
        <dsp:cNvSpPr/>
      </dsp:nvSpPr>
      <dsp:spPr>
        <a:xfrm rot="5400000">
          <a:off x="4345686" y="97535"/>
          <a:ext cx="1257299" cy="468172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“Skin in the game”</a:t>
          </a:r>
        </a:p>
        <a:p>
          <a:pPr marL="114300" lvl="1" indent="-114300" algn="l" defTabSz="533400">
            <a:lnSpc>
              <a:spcPct val="90000"/>
            </a:lnSpc>
            <a:spcBef>
              <a:spcPct val="0"/>
            </a:spcBef>
            <a:spcAft>
              <a:spcPct val="15000"/>
            </a:spcAft>
            <a:buChar char="•"/>
          </a:pPr>
          <a:r>
            <a:rPr lang="en-US" sz="1200" kern="1200" dirty="0"/>
            <a:t>Broker-dealer study on fiduciary duties and new disclosures </a:t>
          </a:r>
        </a:p>
        <a:p>
          <a:pPr marL="114300" lvl="1" indent="-114300" algn="l" defTabSz="533400">
            <a:lnSpc>
              <a:spcPct val="90000"/>
            </a:lnSpc>
            <a:spcBef>
              <a:spcPct val="0"/>
            </a:spcBef>
            <a:spcAft>
              <a:spcPct val="15000"/>
            </a:spcAft>
            <a:buChar char="•"/>
          </a:pPr>
          <a:r>
            <a:rPr lang="en-US" sz="1200" kern="1200" dirty="0"/>
            <a:t>Whistle blowing</a:t>
          </a:r>
        </a:p>
        <a:p>
          <a:pPr marL="114300" lvl="1" indent="-114300" algn="l" defTabSz="533400">
            <a:lnSpc>
              <a:spcPct val="90000"/>
            </a:lnSpc>
            <a:spcBef>
              <a:spcPct val="0"/>
            </a:spcBef>
            <a:spcAft>
              <a:spcPct val="15000"/>
            </a:spcAft>
            <a:buChar char="•"/>
          </a:pPr>
          <a:r>
            <a:rPr lang="en-US" sz="1200" kern="1200" dirty="0"/>
            <a:t>Municipal securities </a:t>
          </a:r>
        </a:p>
        <a:p>
          <a:pPr marL="114300" lvl="1" indent="-114300" algn="l" defTabSz="533400">
            <a:lnSpc>
              <a:spcPct val="90000"/>
            </a:lnSpc>
            <a:spcBef>
              <a:spcPct val="0"/>
            </a:spcBef>
            <a:spcAft>
              <a:spcPct val="15000"/>
            </a:spcAft>
            <a:buChar char="•"/>
          </a:pPr>
          <a:r>
            <a:rPr lang="en-US" sz="1200" kern="1200" dirty="0"/>
            <a:t>Annual assessment of SEC internal supervisory controls</a:t>
          </a:r>
        </a:p>
        <a:p>
          <a:pPr marL="114300" lvl="1" indent="-114300" algn="l" defTabSz="533400">
            <a:lnSpc>
              <a:spcPct val="90000"/>
            </a:lnSpc>
            <a:spcBef>
              <a:spcPct val="0"/>
            </a:spcBef>
            <a:spcAft>
              <a:spcPct val="15000"/>
            </a:spcAft>
            <a:buChar char="•"/>
          </a:pPr>
          <a:endParaRPr lang="en-US" sz="1200" kern="1200" dirty="0"/>
        </a:p>
      </dsp:txBody>
      <dsp:txXfrm rot="-5400000">
        <a:off x="2633472" y="1871125"/>
        <a:ext cx="4620352" cy="1134547"/>
      </dsp:txXfrm>
    </dsp:sp>
    <dsp:sp modelId="{6A10BB18-E2AC-4B0C-B85F-4FE7B1C457F3}">
      <dsp:nvSpPr>
        <dsp:cNvPr id="0" name=""/>
        <dsp:cNvSpPr/>
      </dsp:nvSpPr>
      <dsp:spPr>
        <a:xfrm>
          <a:off x="0" y="1652587"/>
          <a:ext cx="2633472" cy="15716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Investor Protections</a:t>
          </a:r>
        </a:p>
      </dsp:txBody>
      <dsp:txXfrm>
        <a:off x="76720" y="1729307"/>
        <a:ext cx="2480032" cy="1418185"/>
      </dsp:txXfrm>
    </dsp:sp>
    <dsp:sp modelId="{E03979A8-D624-4EA0-95B0-70AF8A772FE5}">
      <dsp:nvSpPr>
        <dsp:cNvPr id="0" name=""/>
        <dsp:cNvSpPr/>
      </dsp:nvSpPr>
      <dsp:spPr>
        <a:xfrm rot="5400000">
          <a:off x="4345685" y="1640582"/>
          <a:ext cx="1257299" cy="468172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latin typeface="Arial" pitchFamily="34" charset="0"/>
              <a:cs typeface="Arial" pitchFamily="34" charset="0"/>
            </a:rPr>
            <a:t>Creates Office of Credit Ratings at SEC</a:t>
          </a:r>
          <a:endParaRPr lang="en-US" sz="1200" kern="1200" dirty="0"/>
        </a:p>
        <a:p>
          <a:pPr marL="114300" lvl="1" indent="-114300" algn="l" defTabSz="533400" rtl="0">
            <a:lnSpc>
              <a:spcPct val="90000"/>
            </a:lnSpc>
            <a:spcBef>
              <a:spcPct val="0"/>
            </a:spcBef>
            <a:spcAft>
              <a:spcPct val="15000"/>
            </a:spcAft>
            <a:buChar char="•"/>
          </a:pPr>
          <a:r>
            <a:rPr lang="en-US" sz="1200" kern="1200" dirty="0">
              <a:latin typeface="Arial" pitchFamily="34" charset="0"/>
              <a:cs typeface="Arial" pitchFamily="34" charset="0"/>
            </a:rPr>
            <a:t>Rating methodology, use of third parties for due diligence, and ratings track record</a:t>
          </a:r>
        </a:p>
        <a:p>
          <a:pPr marL="114300" lvl="1" indent="-114300" algn="l" defTabSz="533400" rtl="0">
            <a:lnSpc>
              <a:spcPct val="90000"/>
            </a:lnSpc>
            <a:spcBef>
              <a:spcPct val="0"/>
            </a:spcBef>
            <a:spcAft>
              <a:spcPct val="15000"/>
            </a:spcAft>
            <a:buChar char="•"/>
          </a:pPr>
          <a:r>
            <a:rPr lang="en-US" sz="1200" kern="1200" dirty="0">
              <a:latin typeface="Arial" pitchFamily="34" charset="0"/>
              <a:cs typeface="Arial" pitchFamily="34" charset="0"/>
            </a:rPr>
            <a:t>Investors permitted to bring private rights of action for knowing or reckless failure to conduct a reasonable investigation</a:t>
          </a:r>
        </a:p>
      </dsp:txBody>
      <dsp:txXfrm rot="-5400000">
        <a:off x="2633471" y="3414172"/>
        <a:ext cx="4620352" cy="1134547"/>
      </dsp:txXfrm>
    </dsp:sp>
    <dsp:sp modelId="{845A8248-A674-447F-B81D-ACA9E5323C45}">
      <dsp:nvSpPr>
        <dsp:cNvPr id="0" name=""/>
        <dsp:cNvSpPr/>
      </dsp:nvSpPr>
      <dsp:spPr>
        <a:xfrm>
          <a:off x="0" y="3200402"/>
          <a:ext cx="2633472" cy="157162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Credit Rating Agencies</a:t>
          </a:r>
        </a:p>
      </dsp:txBody>
      <dsp:txXfrm>
        <a:off x="76720" y="3277122"/>
        <a:ext cx="2480032" cy="1418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24540-68CE-42F1-A36F-013E231E04A7}">
      <dsp:nvSpPr>
        <dsp:cNvPr id="0" name=""/>
        <dsp:cNvSpPr/>
      </dsp:nvSpPr>
      <dsp:spPr>
        <a:xfrm>
          <a:off x="531437" y="145"/>
          <a:ext cx="3013583" cy="1808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Legal Infrastructure</a:t>
          </a:r>
        </a:p>
      </dsp:txBody>
      <dsp:txXfrm>
        <a:off x="531437" y="145"/>
        <a:ext cx="3013583" cy="1808150"/>
      </dsp:txXfrm>
    </dsp:sp>
    <dsp:sp modelId="{3E525FD0-E255-4DC1-B531-C85DFCA04D28}">
      <dsp:nvSpPr>
        <dsp:cNvPr id="0" name=""/>
        <dsp:cNvSpPr/>
      </dsp:nvSpPr>
      <dsp:spPr>
        <a:xfrm>
          <a:off x="3846379" y="145"/>
          <a:ext cx="3013583" cy="1808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Regulatory Environment</a:t>
          </a:r>
        </a:p>
      </dsp:txBody>
      <dsp:txXfrm>
        <a:off x="3846379" y="145"/>
        <a:ext cx="3013583" cy="1808150"/>
      </dsp:txXfrm>
    </dsp:sp>
    <dsp:sp modelId="{FDE29E01-EF38-4C8B-95F3-7A2BA5313B3F}">
      <dsp:nvSpPr>
        <dsp:cNvPr id="0" name=""/>
        <dsp:cNvSpPr/>
      </dsp:nvSpPr>
      <dsp:spPr>
        <a:xfrm>
          <a:off x="531437" y="2109654"/>
          <a:ext cx="3013583" cy="1808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Information Infrastructure</a:t>
          </a:r>
        </a:p>
      </dsp:txBody>
      <dsp:txXfrm>
        <a:off x="531437" y="2109654"/>
        <a:ext cx="3013583" cy="1808150"/>
      </dsp:txXfrm>
    </dsp:sp>
    <dsp:sp modelId="{37CE66AB-8EB6-469A-99EF-791A0121E521}">
      <dsp:nvSpPr>
        <dsp:cNvPr id="0" name=""/>
        <dsp:cNvSpPr/>
      </dsp:nvSpPr>
      <dsp:spPr>
        <a:xfrm>
          <a:off x="3846379" y="2109654"/>
          <a:ext cx="3013583" cy="18081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t>Market Infrastructure</a:t>
          </a:r>
        </a:p>
      </dsp:txBody>
      <dsp:txXfrm>
        <a:off x="3846379" y="2109654"/>
        <a:ext cx="3013583" cy="180815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CF484D-4250-420A-98F0-113521C5B7E1}" type="datetimeFigureOut">
              <a:rPr lang="en-US" smtClean="0"/>
              <a:pPr/>
              <a:t>1/24/2022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04B5E0-9649-46BE-AAD8-CBD60B1393B9}" type="slidenum">
              <a:rPr lang="en-US" smtClean="0"/>
              <a:pPr/>
              <a:t>‹#›</a:t>
            </a:fld>
            <a:endParaRPr lang="en-US"/>
          </a:p>
        </p:txBody>
      </p:sp>
    </p:spTree>
    <p:extLst>
      <p:ext uri="{BB962C8B-B14F-4D97-AF65-F5344CB8AC3E}">
        <p14:creationId xmlns:p14="http://schemas.microsoft.com/office/powerpoint/2010/main" val="57620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B8FFEEA1-AFD9-44A1-A4CD-103C0D6E54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D534BFB9-EA33-4C06-AE8C-159FBE4816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This book is organized into four separate volumes; each volume can be utilized separately or in an integrated</a:t>
            </a:r>
          </a:p>
          <a:p>
            <a:r>
              <a:rPr lang="en-US" altLang="en-US"/>
              <a:t>form.</a:t>
            </a:r>
          </a:p>
        </p:txBody>
      </p:sp>
      <p:sp>
        <p:nvSpPr>
          <p:cNvPr id="20484" name="Slide Number Placeholder 3">
            <a:extLst>
              <a:ext uri="{FF2B5EF4-FFF2-40B4-BE49-F238E27FC236}">
                <a16:creationId xmlns:a16="http://schemas.microsoft.com/office/drawing/2014/main" id="{AE6A938F-47DB-48CB-9028-90B07F1259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70984D-7F9E-4FBA-9FDA-85D2469EDDB0}" type="slidenum">
              <a:rPr lang="en-US" altLang="en-US" smtClean="0">
                <a:latin typeface="Calibri" panose="020F0502020204030204" pitchFamily="34" charset="0"/>
              </a:rPr>
              <a:pPr/>
              <a:t>7</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6C646CB0-C036-4095-81F7-06FB25471E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37E7139E-ED30-4B94-B726-BE8694B7B7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4F73C285-4DCD-4197-8B76-E0A0BED704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550F7B3-7A42-48D2-B517-C1557A4877F5}"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327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D68419F-D77B-4544-8C19-47CE3A68981E}" type="slidenum">
              <a:rPr lang="en-US" sz="1200" smtClean="0">
                <a:latin typeface="Arial" pitchFamily="34" charset="0"/>
              </a:rPr>
              <a:pPr/>
              <a:t>32</a:t>
            </a:fld>
            <a:endParaRPr lang="en-US" sz="1200">
              <a:latin typeface="Arial" pitchFamily="34" charset="0"/>
            </a:endParaRPr>
          </a:p>
        </p:txBody>
      </p:sp>
    </p:spTree>
    <p:extLst>
      <p:ext uri="{BB962C8B-B14F-4D97-AF65-F5344CB8AC3E}">
        <p14:creationId xmlns:p14="http://schemas.microsoft.com/office/powerpoint/2010/main" val="338158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097E6FA-17D3-42AD-BFB7-428C149C3DDE}" type="slidenum">
              <a:rPr lang="en-US" smtClean="0"/>
              <a:pPr/>
              <a:t>55</a:t>
            </a:fld>
            <a:endParaRPr lang="en-US"/>
          </a:p>
        </p:txBody>
      </p:sp>
    </p:spTree>
    <p:extLst>
      <p:ext uri="{BB962C8B-B14F-4D97-AF65-F5344CB8AC3E}">
        <p14:creationId xmlns:p14="http://schemas.microsoft.com/office/powerpoint/2010/main" val="407450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097E6FA-17D3-42AD-BFB7-428C149C3DDE}" type="slidenum">
              <a:rPr lang="en-US" smtClean="0"/>
              <a:pPr/>
              <a:t>56</a:t>
            </a:fld>
            <a:endParaRPr lang="en-US"/>
          </a:p>
        </p:txBody>
      </p:sp>
    </p:spTree>
    <p:extLst>
      <p:ext uri="{BB962C8B-B14F-4D97-AF65-F5344CB8AC3E}">
        <p14:creationId xmlns:p14="http://schemas.microsoft.com/office/powerpoint/2010/main" val="3716964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097E6FA-17D3-42AD-BFB7-428C149C3DDE}" type="slidenum">
              <a:rPr lang="en-US" smtClean="0"/>
              <a:pPr/>
              <a:t>57</a:t>
            </a:fld>
            <a:endParaRPr lang="en-US"/>
          </a:p>
        </p:txBody>
      </p:sp>
    </p:spTree>
    <p:extLst>
      <p:ext uri="{BB962C8B-B14F-4D97-AF65-F5344CB8AC3E}">
        <p14:creationId xmlns:p14="http://schemas.microsoft.com/office/powerpoint/2010/main" val="188348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A7E42809-A2BC-4590-92E8-1924A278A366}" type="slidenum">
              <a:rPr lang="en-US" smtClean="0"/>
              <a:pPr/>
              <a:t>60</a:t>
            </a:fld>
            <a:endParaRPr lang="en-US"/>
          </a:p>
        </p:txBody>
      </p:sp>
    </p:spTree>
    <p:extLst>
      <p:ext uri="{BB962C8B-B14F-4D97-AF65-F5344CB8AC3E}">
        <p14:creationId xmlns:p14="http://schemas.microsoft.com/office/powerpoint/2010/main" val="987683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bar"/>
          <p:cNvPicPr>
            <a:picLocks noChangeAspect="1" noChangeArrowheads="1"/>
          </p:cNvPicPr>
          <p:nvPr/>
        </p:nvPicPr>
        <p:blipFill>
          <a:blip r:embed="rId2" cstate="print"/>
          <a:srcRect/>
          <a:stretch>
            <a:fillRect/>
          </a:stretch>
        </p:blipFill>
        <p:spPr bwMode="auto">
          <a:xfrm>
            <a:off x="0" y="6172200"/>
            <a:ext cx="9144000" cy="685800"/>
          </a:xfrm>
          <a:prstGeom prst="rect">
            <a:avLst/>
          </a:prstGeom>
          <a:noFill/>
          <a:ln w="9525">
            <a:noFill/>
            <a:miter lim="800000"/>
            <a:headEnd/>
            <a:tailEnd/>
          </a:ln>
        </p:spPr>
      </p:pic>
      <p:pic>
        <p:nvPicPr>
          <p:cNvPr id="5" name="Picture 3" descr="logo_white"/>
          <p:cNvPicPr>
            <a:picLocks noChangeAspect="1" noChangeArrowheads="1"/>
          </p:cNvPicPr>
          <p:nvPr/>
        </p:nvPicPr>
        <p:blipFill>
          <a:blip r:embed="rId3" cstate="print"/>
          <a:srcRect/>
          <a:stretch>
            <a:fillRect/>
          </a:stretch>
        </p:blipFill>
        <p:spPr bwMode="auto">
          <a:xfrm>
            <a:off x="6992938" y="6253163"/>
            <a:ext cx="1846262" cy="528637"/>
          </a:xfrm>
          <a:prstGeom prst="rect">
            <a:avLst/>
          </a:prstGeom>
          <a:noFill/>
          <a:ln w="9525">
            <a:noFill/>
            <a:miter lim="800000"/>
            <a:headEnd/>
            <a:tailEnd/>
          </a:ln>
        </p:spPr>
      </p:pic>
      <p:pic>
        <p:nvPicPr>
          <p:cNvPr id="6" name="Picture 6" descr="bar"/>
          <p:cNvPicPr>
            <a:picLocks noChangeAspect="1" noChangeArrowheads="1"/>
          </p:cNvPicPr>
          <p:nvPr/>
        </p:nvPicPr>
        <p:blipFill>
          <a:blip r:embed="rId2" cstate="print"/>
          <a:srcRect/>
          <a:stretch>
            <a:fillRect/>
          </a:stretch>
        </p:blipFill>
        <p:spPr bwMode="auto">
          <a:xfrm>
            <a:off x="0" y="0"/>
            <a:ext cx="9144000" cy="228600"/>
          </a:xfrm>
          <a:prstGeom prst="rect">
            <a:avLst/>
          </a:prstGeom>
          <a:noFill/>
          <a:ln w="9525">
            <a:noFill/>
            <a:miter lim="800000"/>
            <a:headEnd/>
            <a:tailEnd/>
          </a:ln>
        </p:spPr>
      </p:pic>
      <p:sp>
        <p:nvSpPr>
          <p:cNvPr id="82948" name="Rectangle 4"/>
          <p:cNvSpPr>
            <a:spLocks noGrp="1" noChangeArrowheads="1"/>
          </p:cNvSpPr>
          <p:nvPr>
            <p:ph type="ctrTitle"/>
          </p:nvPr>
        </p:nvSpPr>
        <p:spPr>
          <a:xfrm>
            <a:off x="914400" y="1066800"/>
            <a:ext cx="7391400" cy="2362200"/>
          </a:xfrm>
        </p:spPr>
        <p:txBody>
          <a:bodyPr lIns="91440" tIns="45720" rIns="91440" bIns="45720"/>
          <a:lstStyle>
            <a:lvl1pPr algn="ctr">
              <a:defRPr sz="4700"/>
            </a:lvl1pPr>
          </a:lstStyle>
          <a:p>
            <a:r>
              <a:rPr lang="en-US"/>
              <a:t>Click to edit Master title style</a:t>
            </a:r>
          </a:p>
        </p:txBody>
      </p:sp>
      <p:sp>
        <p:nvSpPr>
          <p:cNvPr id="82949" name="Rectangle 5"/>
          <p:cNvSpPr>
            <a:spLocks noGrp="1" noChangeArrowheads="1"/>
          </p:cNvSpPr>
          <p:nvPr>
            <p:ph type="subTitle" idx="1"/>
          </p:nvPr>
        </p:nvSpPr>
        <p:spPr>
          <a:xfrm>
            <a:off x="914400" y="3429000"/>
            <a:ext cx="7391400" cy="2209800"/>
          </a:xfrm>
        </p:spPr>
        <p:txBody>
          <a:bodyPr/>
          <a:lstStyle>
            <a:lvl1pPr marL="0" indent="0" algn="ctr">
              <a:buFontTx/>
              <a:buNone/>
              <a:defRPr b="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304800"/>
            <a:ext cx="21717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4800"/>
            <a:ext cx="63627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343400"/>
          </a:xfrm>
        </p:spPr>
        <p:txBody>
          <a:bodyPr/>
          <a:lstStyle/>
          <a:p>
            <a:pPr lvl="0"/>
            <a:r>
              <a:rPr lang="en-US" noProof="0"/>
              <a:t>Click icon to add table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20000"/>
          </a:schemeClr>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228600" y="1676400"/>
            <a:ext cx="86868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ChangeArrowheads="1"/>
          </p:cNvSpPr>
          <p:nvPr>
            <p:ph type="title"/>
          </p:nvPr>
        </p:nvSpPr>
        <p:spPr bwMode="auto">
          <a:xfrm>
            <a:off x="228600" y="304800"/>
            <a:ext cx="8686800" cy="1143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pic>
        <p:nvPicPr>
          <p:cNvPr id="2052" name="Picture 4" descr="bar"/>
          <p:cNvPicPr>
            <a:picLocks noChangeAspect="1" noChangeArrowheads="1"/>
          </p:cNvPicPr>
          <p:nvPr/>
        </p:nvPicPr>
        <p:blipFill>
          <a:blip r:embed="rId15" cstate="print"/>
          <a:srcRect/>
          <a:stretch>
            <a:fillRect/>
          </a:stretch>
        </p:blipFill>
        <p:spPr bwMode="auto">
          <a:xfrm>
            <a:off x="0" y="0"/>
            <a:ext cx="9144000" cy="228600"/>
          </a:xfrm>
          <a:prstGeom prst="rect">
            <a:avLst/>
          </a:prstGeom>
          <a:noFill/>
          <a:ln w="9525">
            <a:noFill/>
            <a:miter lim="800000"/>
            <a:headEnd/>
            <a:tailEnd/>
          </a:ln>
        </p:spPr>
      </p:pic>
      <p:pic>
        <p:nvPicPr>
          <p:cNvPr id="2053" name="Picture 5" descr="bar"/>
          <p:cNvPicPr>
            <a:picLocks noChangeAspect="1" noChangeArrowheads="1"/>
          </p:cNvPicPr>
          <p:nvPr/>
        </p:nvPicPr>
        <p:blipFill>
          <a:blip r:embed="rId15" cstate="print"/>
          <a:srcRect/>
          <a:stretch>
            <a:fillRect/>
          </a:stretch>
        </p:blipFill>
        <p:spPr bwMode="auto">
          <a:xfrm>
            <a:off x="0" y="6172200"/>
            <a:ext cx="9144000" cy="685800"/>
          </a:xfrm>
          <a:prstGeom prst="rect">
            <a:avLst/>
          </a:prstGeom>
          <a:noFill/>
          <a:ln w="9525">
            <a:noFill/>
            <a:miter lim="800000"/>
            <a:headEnd/>
            <a:tailEnd/>
          </a:ln>
        </p:spPr>
      </p:pic>
      <p:pic>
        <p:nvPicPr>
          <p:cNvPr id="2054" name="Picture 6" descr="logo_white"/>
          <p:cNvPicPr>
            <a:picLocks noChangeAspect="1" noChangeArrowheads="1"/>
          </p:cNvPicPr>
          <p:nvPr/>
        </p:nvPicPr>
        <p:blipFill>
          <a:blip r:embed="rId16" cstate="print"/>
          <a:srcRect/>
          <a:stretch>
            <a:fillRect/>
          </a:stretch>
        </p:blipFill>
        <p:spPr bwMode="auto">
          <a:xfrm>
            <a:off x="6992938" y="6253163"/>
            <a:ext cx="1846262" cy="5286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1" fontAlgn="base" hangingPunct="1">
        <a:spcBef>
          <a:spcPct val="0"/>
        </a:spcBef>
        <a:spcAft>
          <a:spcPct val="0"/>
        </a:spcAft>
        <a:defRPr sz="4300" b="1">
          <a:solidFill>
            <a:schemeClr val="tx2"/>
          </a:solidFill>
          <a:latin typeface="+mj-lt"/>
          <a:ea typeface="+mj-ea"/>
          <a:cs typeface="+mj-cs"/>
        </a:defRPr>
      </a:lvl1pPr>
      <a:lvl2pPr algn="l" rtl="0" eaLnBrk="1" fontAlgn="base" hangingPunct="1">
        <a:spcBef>
          <a:spcPct val="0"/>
        </a:spcBef>
        <a:spcAft>
          <a:spcPct val="0"/>
        </a:spcAft>
        <a:defRPr sz="4300" b="1">
          <a:solidFill>
            <a:schemeClr val="tx2"/>
          </a:solidFill>
          <a:latin typeface="Arial" charset="0"/>
        </a:defRPr>
      </a:lvl2pPr>
      <a:lvl3pPr algn="l" rtl="0" eaLnBrk="1" fontAlgn="base" hangingPunct="1">
        <a:spcBef>
          <a:spcPct val="0"/>
        </a:spcBef>
        <a:spcAft>
          <a:spcPct val="0"/>
        </a:spcAft>
        <a:defRPr sz="4300" b="1">
          <a:solidFill>
            <a:schemeClr val="tx2"/>
          </a:solidFill>
          <a:latin typeface="Arial" charset="0"/>
        </a:defRPr>
      </a:lvl3pPr>
      <a:lvl4pPr algn="l" rtl="0" eaLnBrk="1" fontAlgn="base" hangingPunct="1">
        <a:spcBef>
          <a:spcPct val="0"/>
        </a:spcBef>
        <a:spcAft>
          <a:spcPct val="0"/>
        </a:spcAft>
        <a:defRPr sz="4300" b="1">
          <a:solidFill>
            <a:schemeClr val="tx2"/>
          </a:solidFill>
          <a:latin typeface="Arial" charset="0"/>
        </a:defRPr>
      </a:lvl4pPr>
      <a:lvl5pPr algn="l" rtl="0" eaLnBrk="1" fontAlgn="base" hangingPunct="1">
        <a:spcBef>
          <a:spcPct val="0"/>
        </a:spcBef>
        <a:spcAft>
          <a:spcPct val="0"/>
        </a:spcAft>
        <a:defRPr sz="4300" b="1">
          <a:solidFill>
            <a:schemeClr val="tx2"/>
          </a:solidFill>
          <a:latin typeface="Arial" charset="0"/>
        </a:defRPr>
      </a:lvl5pPr>
      <a:lvl6pPr marL="457200" algn="l" rtl="0" eaLnBrk="1" fontAlgn="base" hangingPunct="1">
        <a:spcBef>
          <a:spcPct val="0"/>
        </a:spcBef>
        <a:spcAft>
          <a:spcPct val="0"/>
        </a:spcAft>
        <a:defRPr sz="4300" b="1">
          <a:solidFill>
            <a:schemeClr val="tx2"/>
          </a:solidFill>
          <a:latin typeface="Arial" charset="0"/>
        </a:defRPr>
      </a:lvl6pPr>
      <a:lvl7pPr marL="914400" algn="l" rtl="0" eaLnBrk="1" fontAlgn="base" hangingPunct="1">
        <a:spcBef>
          <a:spcPct val="0"/>
        </a:spcBef>
        <a:spcAft>
          <a:spcPct val="0"/>
        </a:spcAft>
        <a:defRPr sz="4300" b="1">
          <a:solidFill>
            <a:schemeClr val="tx2"/>
          </a:solidFill>
          <a:latin typeface="Arial" charset="0"/>
        </a:defRPr>
      </a:lvl7pPr>
      <a:lvl8pPr marL="1371600" algn="l" rtl="0" eaLnBrk="1" fontAlgn="base" hangingPunct="1">
        <a:spcBef>
          <a:spcPct val="0"/>
        </a:spcBef>
        <a:spcAft>
          <a:spcPct val="0"/>
        </a:spcAft>
        <a:defRPr sz="4300" b="1">
          <a:solidFill>
            <a:schemeClr val="tx2"/>
          </a:solidFill>
          <a:latin typeface="Arial" charset="0"/>
        </a:defRPr>
      </a:lvl8pPr>
      <a:lvl9pPr marL="1828800" algn="l" rtl="0" eaLnBrk="1" fontAlgn="base" hangingPunct="1">
        <a:spcBef>
          <a:spcPct val="0"/>
        </a:spcBef>
        <a:spcAft>
          <a:spcPct val="0"/>
        </a:spcAft>
        <a:defRPr sz="43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gt;"/>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3124200"/>
            <a:ext cx="8382000" cy="1676400"/>
          </a:xfrm>
        </p:spPr>
        <p:txBody>
          <a:bodyPr>
            <a:noAutofit/>
          </a:bodyPr>
          <a:lstStyle/>
          <a:p>
            <a:pPr algn="ctr"/>
            <a:br>
              <a:rPr lang="en-US" sz="3600" dirty="0">
                <a:solidFill>
                  <a:schemeClr val="tx1"/>
                </a:solidFill>
                <a:latin typeface="Times New Roman" panose="02020603050405020304" pitchFamily="18" charset="0"/>
                <a:cs typeface="Times New Roman" panose="02020603050405020304" pitchFamily="18" charset="0"/>
              </a:rPr>
            </a:br>
            <a:br>
              <a:rPr lang="en-US" sz="3600" dirty="0">
                <a:solidFill>
                  <a:schemeClr val="tx1"/>
                </a:solidFill>
                <a:latin typeface="Times New Roman" panose="02020603050405020304" pitchFamily="18" charset="0"/>
                <a:cs typeface="Times New Roman" panose="02020603050405020304" pitchFamily="18" charset="0"/>
              </a:rPr>
            </a:br>
            <a:br>
              <a:rPr lang="en-US" sz="3600" dirty="0">
                <a:solidFill>
                  <a:schemeClr val="tx1"/>
                </a:solidFill>
                <a:latin typeface="Times New Roman" panose="02020603050405020304" pitchFamily="18" charset="0"/>
                <a:cs typeface="Times New Roman" panose="02020603050405020304" pitchFamily="18" charset="0"/>
              </a:rPr>
            </a:br>
            <a:br>
              <a:rPr lang="en-US" sz="3600" dirty="0">
                <a:solidFill>
                  <a:schemeClr val="tx1"/>
                </a:solidFill>
                <a:latin typeface="Times New Roman" panose="02020603050405020304" pitchFamily="18" charset="0"/>
                <a:cs typeface="Times New Roman" panose="02020603050405020304" pitchFamily="18" charset="0"/>
              </a:rPr>
            </a:b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Course 1</a:t>
            </a:r>
            <a:br>
              <a:rPr lang="en-US" sz="3600" dirty="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PROMOTING GOVERNANCE: THE CORPORATE GATEKEEPER'S ROLE</a:t>
            </a:r>
            <a:br>
              <a:rPr lang="en-US" sz="3600" dirty="0"/>
            </a:br>
            <a:r>
              <a:rPr lang="en-US" sz="3600" dirty="0">
                <a:latin typeface="Times New Roman" panose="02020603050405020304" pitchFamily="18" charset="0"/>
                <a:cs typeface="Times New Roman" panose="02020603050405020304" pitchFamily="18" charset="0"/>
              </a:rPr>
              <a:t>Sponsored by </a:t>
            </a:r>
            <a:r>
              <a:rPr lang="en-US" sz="3600" dirty="0" err="1">
                <a:latin typeface="Times New Roman" panose="02020603050405020304" pitchFamily="18" charset="0"/>
                <a:cs typeface="Times New Roman" panose="02020603050405020304" pitchFamily="18" charset="0"/>
              </a:rPr>
              <a:t>Packt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Pubilshing</a:t>
            </a:r>
            <a:r>
              <a:rPr lang="en-US" sz="3600" dirty="0">
                <a:latin typeface="Times New Roman" panose="02020603050405020304" pitchFamily="18" charset="0"/>
                <a:cs typeface="Times New Roman" panose="02020603050405020304" pitchFamily="18" charset="0"/>
              </a:rPr>
              <a:t> Ltd</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2022</a:t>
            </a:r>
            <a:br>
              <a:rPr lang="en-US" sz="3600" dirty="0"/>
            </a:br>
            <a:r>
              <a:rPr lang="en-US" sz="3600" dirty="0"/>
              <a:t>Presented </a:t>
            </a:r>
            <a:r>
              <a:rPr lang="en-US" sz="3600" dirty="0">
                <a:latin typeface="Times New Roman" panose="02020603050405020304" pitchFamily="18" charset="0"/>
                <a:cs typeface="Times New Roman" panose="02020603050405020304" pitchFamily="18" charset="0"/>
              </a:rPr>
              <a:t>By Dr. </a:t>
            </a:r>
            <a:r>
              <a:rPr lang="en-US" sz="3600" dirty="0" err="1">
                <a:latin typeface="Times New Roman" panose="02020603050405020304" pitchFamily="18" charset="0"/>
                <a:cs typeface="Times New Roman" panose="02020603050405020304" pitchFamily="18" charset="0"/>
              </a:rPr>
              <a:t>Zabihollah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Zabi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Rezaee</a:t>
            </a:r>
            <a:br>
              <a:rPr lang="en-US" sz="3200" dirty="0"/>
            </a:br>
            <a:endParaRPr lang="en-US" sz="3200" dirty="0"/>
          </a:p>
        </p:txBody>
      </p:sp>
    </p:spTree>
    <p:extLst>
      <p:ext uri="{BB962C8B-B14F-4D97-AF65-F5344CB8AC3E}">
        <p14:creationId xmlns:p14="http://schemas.microsoft.com/office/powerpoint/2010/main" val="1258189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10600" cy="990600"/>
          </a:xfrm>
        </p:spPr>
        <p:txBody>
          <a:bodyPr/>
          <a:lstStyle/>
          <a:p>
            <a:pPr algn="ctr"/>
            <a:r>
              <a:rPr lang="en-US" sz="3600" dirty="0">
                <a:latin typeface="Times New Roman" panose="02020603050405020304" pitchFamily="18" charset="0"/>
                <a:cs typeface="Times New Roman" panose="02020603050405020304" pitchFamily="18" charset="0"/>
              </a:rPr>
              <a:t>Definition</a:t>
            </a:r>
          </a:p>
        </p:txBody>
      </p:sp>
      <p:sp>
        <p:nvSpPr>
          <p:cNvPr id="3" name="Content Placeholder 2"/>
          <p:cNvSpPr>
            <a:spLocks noGrp="1"/>
          </p:cNvSpPr>
          <p:nvPr>
            <p:ph idx="1"/>
          </p:nvPr>
        </p:nvSpPr>
        <p:spPr>
          <a:xfrm>
            <a:off x="38100" y="1600200"/>
            <a:ext cx="9067800" cy="5562600"/>
          </a:xfrm>
        </p:spPr>
        <p:txBody>
          <a:bodyPr/>
          <a:lstStyle/>
          <a:p>
            <a:pPr>
              <a:lnSpc>
                <a:spcPct val="130000"/>
              </a:lnSpc>
            </a:pPr>
            <a:r>
              <a:rPr lang="en-US" sz="1800" dirty="0">
                <a:latin typeface="Times New Roman" panose="02020603050405020304" pitchFamily="18" charset="0"/>
                <a:cs typeface="Times New Roman" panose="02020603050405020304" pitchFamily="18" charset="0"/>
              </a:rPr>
              <a:t>Agency Theory</a:t>
            </a:r>
          </a:p>
          <a:p>
            <a:pPr marL="0" indent="0">
              <a:lnSpc>
                <a:spcPct val="130000"/>
              </a:lnSpc>
              <a:buNone/>
            </a:pPr>
            <a:endParaRPr lang="en-US" sz="1800" dirty="0">
              <a:latin typeface="Times New Roman" panose="02020603050405020304" pitchFamily="18" charset="0"/>
              <a:cs typeface="Times New Roman" panose="02020603050405020304" pitchFamily="18" charset="0"/>
            </a:endParaRPr>
          </a:p>
          <a:p>
            <a:pPr>
              <a:lnSpc>
                <a:spcPct val="130000"/>
              </a:lnSpc>
            </a:pPr>
            <a:r>
              <a:rPr lang="en-US" sz="1800" dirty="0">
                <a:latin typeface="Times New Roman" panose="02020603050405020304" pitchFamily="18" charset="0"/>
                <a:cs typeface="Times New Roman" panose="02020603050405020304" pitchFamily="18" charset="0"/>
              </a:rPr>
              <a:t>Legal Compliance</a:t>
            </a:r>
          </a:p>
          <a:p>
            <a:pPr marL="0" indent="0">
              <a:lnSpc>
                <a:spcPct val="130000"/>
              </a:lnSpc>
              <a:buNone/>
            </a:pPr>
            <a:endParaRPr lang="en-US" sz="1800" dirty="0">
              <a:latin typeface="Times New Roman" panose="02020603050405020304" pitchFamily="18" charset="0"/>
              <a:cs typeface="Times New Roman" panose="02020603050405020304" pitchFamily="18" charset="0"/>
            </a:endParaRPr>
          </a:p>
          <a:p>
            <a:pPr>
              <a:lnSpc>
                <a:spcPct val="130000"/>
              </a:lnSpc>
            </a:pPr>
            <a:r>
              <a:rPr lang="en-US" sz="1800" dirty="0">
                <a:latin typeface="Times New Roman" panose="02020603050405020304" pitchFamily="18" charset="0"/>
                <a:cs typeface="Times New Roman" panose="02020603050405020304" pitchFamily="18" charset="0"/>
              </a:rPr>
              <a:t>Corporate Strategy</a:t>
            </a:r>
          </a:p>
          <a:p>
            <a:pPr marL="0" indent="0">
              <a:lnSpc>
                <a:spcPct val="130000"/>
              </a:lnSpc>
              <a:buNone/>
            </a:pPr>
            <a:endParaRPr lang="en-US" sz="1800" dirty="0">
              <a:latin typeface="Times New Roman" panose="02020603050405020304" pitchFamily="18" charset="0"/>
              <a:cs typeface="Times New Roman" panose="02020603050405020304" pitchFamily="18" charset="0"/>
            </a:endParaRPr>
          </a:p>
          <a:p>
            <a:pPr>
              <a:lnSpc>
                <a:spcPct val="130000"/>
              </a:lnSpc>
            </a:pPr>
            <a:r>
              <a:rPr lang="en-US" sz="1800" dirty="0">
                <a:latin typeface="Times New Roman" panose="02020603050405020304" pitchFamily="18" charset="0"/>
                <a:cs typeface="Times New Roman" panose="02020603050405020304" pitchFamily="18" charset="0"/>
              </a:rPr>
              <a:t>Scholarly Research</a:t>
            </a:r>
          </a:p>
        </p:txBody>
      </p:sp>
    </p:spTree>
    <p:extLst>
      <p:ext uri="{BB962C8B-B14F-4D97-AF65-F5344CB8AC3E}">
        <p14:creationId xmlns:p14="http://schemas.microsoft.com/office/powerpoint/2010/main" val="5375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DC0B-273E-4CA1-AC45-A891B82BBF30}"/>
              </a:ext>
            </a:extLst>
          </p:cNvPr>
          <p:cNvSpPr>
            <a:spLocks noGrp="1"/>
          </p:cNvSpPr>
          <p:nvPr>
            <p:ph type="title"/>
          </p:nvPr>
        </p:nvSpPr>
        <p:spPr>
          <a:xfrm>
            <a:off x="228600" y="304800"/>
            <a:ext cx="8686800" cy="990600"/>
          </a:xfrm>
        </p:spPr>
        <p:txBody>
          <a:bodyPr/>
          <a:lstStyle/>
          <a:p>
            <a:pPr algn="ctr"/>
            <a:r>
              <a:rPr lang="en-US" sz="4000" dirty="0"/>
              <a:t>Corporate Governance vs Stakeholder Governance</a:t>
            </a:r>
          </a:p>
        </p:txBody>
      </p:sp>
      <p:sp>
        <p:nvSpPr>
          <p:cNvPr id="3" name="Content Placeholder 2">
            <a:extLst>
              <a:ext uri="{FF2B5EF4-FFF2-40B4-BE49-F238E27FC236}">
                <a16:creationId xmlns:a16="http://schemas.microsoft.com/office/drawing/2014/main" id="{4BD4D785-EF06-438C-A851-18848BEE3991}"/>
              </a:ext>
            </a:extLst>
          </p:cNvPr>
          <p:cNvSpPr>
            <a:spLocks noGrp="1"/>
          </p:cNvSpPr>
          <p:nvPr>
            <p:ph idx="1"/>
          </p:nvPr>
        </p:nvSpPr>
        <p:spPr>
          <a:xfrm>
            <a:off x="152400" y="1295400"/>
            <a:ext cx="8991600" cy="4724400"/>
          </a:xfrm>
        </p:spPr>
        <p:txBody>
          <a:bodyPr/>
          <a:lstStyle/>
          <a:p>
            <a:r>
              <a:rPr lang="en-US" sz="2000" dirty="0">
                <a:latin typeface="Times New Roman" panose="02020603050405020304" pitchFamily="18" charset="0"/>
                <a:cs typeface="Times New Roman" panose="02020603050405020304" pitchFamily="18" charset="0"/>
              </a:rPr>
              <a:t>Corporate Governance determines power-sharing between shareholders, the board of directors and management.</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Stakeholder governance is a process of managing and running a corporation to serve interests of all stakeholders including shareholders, employees, suppliers, customers, communities, society, and the environment</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Stakeholder governance is a better solution to corporate accountability, economic performance, and prosperity in response to the COVID-19 pandemic.</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Proponents support that stakeholder capitalism and stakeholder governance intends to benefit all stakeholders.</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Opponents argue that stakeholder governance does not benefit stakeholders while imposes additional costs on shareholders and society.</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World Economic Forum (WEF, 2020a) supports the concept of stakeholder governance in the context of stakeholder capitalism and has developed the stakeholder governance principles to protect interests of </a:t>
            </a:r>
            <a:r>
              <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all stakeholders.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35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2667000"/>
            <a:ext cx="2822575" cy="1676400"/>
            <a:chOff x="0" y="1680"/>
            <a:chExt cx="1778" cy="1056"/>
          </a:xfrm>
        </p:grpSpPr>
        <p:graphicFrame>
          <p:nvGraphicFramePr>
            <p:cNvPr id="2055" name="Object 3"/>
            <p:cNvGraphicFramePr>
              <a:graphicFrameLocks noChangeAspect="1"/>
            </p:cNvGraphicFramePr>
            <p:nvPr/>
          </p:nvGraphicFramePr>
          <p:xfrm>
            <a:off x="912" y="2256"/>
            <a:ext cx="866" cy="480"/>
          </p:xfrm>
          <a:graphic>
            <a:graphicData uri="http://schemas.openxmlformats.org/presentationml/2006/ole">
              <mc:AlternateContent xmlns:mc="http://schemas.openxmlformats.org/markup-compatibility/2006">
                <mc:Choice xmlns:v="urn:schemas-microsoft-com:vml" Requires="v">
                  <p:oleObj spid="_x0000_s1026" name="Clip" r:id="rId3" imgW="1374840" imgH="589320" progId="">
                    <p:embed/>
                  </p:oleObj>
                </mc:Choice>
                <mc:Fallback>
                  <p:oleObj name="Clip" r:id="rId3" imgW="1374840" imgH="589320" progId="">
                    <p:embed/>
                    <p:pic>
                      <p:nvPicPr>
                        <p:cNvPr id="20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2256"/>
                          <a:ext cx="866"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95" name="Text Box 4"/>
            <p:cNvSpPr txBox="1">
              <a:spLocks noChangeArrowheads="1"/>
            </p:cNvSpPr>
            <p:nvPr/>
          </p:nvSpPr>
          <p:spPr bwMode="auto">
            <a:xfrm>
              <a:off x="1152" y="1776"/>
              <a:ext cx="576" cy="288"/>
            </a:xfrm>
            <a:prstGeom prst="rect">
              <a:avLst/>
            </a:prstGeom>
            <a:noFill/>
            <a:ln w="9525">
              <a:noFill/>
              <a:miter lim="800000"/>
              <a:headEnd/>
              <a:tailEnd/>
            </a:ln>
          </p:spPr>
          <p:txBody>
            <a:bodyPr>
              <a:spAutoFit/>
            </a:bodyPr>
            <a:lstStyle/>
            <a:p>
              <a:pPr eaLnBrk="0" hangingPunct="0">
                <a:spcBef>
                  <a:spcPct val="50000"/>
                </a:spcBef>
              </a:pPr>
              <a:r>
                <a:rPr lang="en-US"/>
                <a:t>Elect</a:t>
              </a:r>
            </a:p>
          </p:txBody>
        </p:sp>
        <p:sp>
          <p:nvSpPr>
            <p:cNvPr id="2096" name="Line 5"/>
            <p:cNvSpPr>
              <a:spLocks noChangeShapeType="1"/>
            </p:cNvSpPr>
            <p:nvPr/>
          </p:nvSpPr>
          <p:spPr bwMode="auto">
            <a:xfrm>
              <a:off x="1344" y="1680"/>
              <a:ext cx="0" cy="144"/>
            </a:xfrm>
            <a:prstGeom prst="line">
              <a:avLst/>
            </a:prstGeom>
            <a:noFill/>
            <a:ln w="9525">
              <a:solidFill>
                <a:schemeClr val="tx1"/>
              </a:solidFill>
              <a:round/>
              <a:headEnd/>
              <a:tailEnd/>
            </a:ln>
          </p:spPr>
          <p:txBody>
            <a:bodyPr wrap="none" anchor="ctr"/>
            <a:lstStyle/>
            <a:p>
              <a:endParaRPr lang="en-US"/>
            </a:p>
          </p:txBody>
        </p:sp>
        <p:sp>
          <p:nvSpPr>
            <p:cNvPr id="2097" name="Line 6"/>
            <p:cNvSpPr>
              <a:spLocks noChangeShapeType="1"/>
            </p:cNvSpPr>
            <p:nvPr/>
          </p:nvSpPr>
          <p:spPr bwMode="auto">
            <a:xfrm>
              <a:off x="1344" y="2016"/>
              <a:ext cx="0" cy="192"/>
            </a:xfrm>
            <a:prstGeom prst="line">
              <a:avLst/>
            </a:prstGeom>
            <a:noFill/>
            <a:ln w="9525">
              <a:solidFill>
                <a:schemeClr val="tx1"/>
              </a:solidFill>
              <a:round/>
              <a:headEnd/>
              <a:tailEnd type="triangle" w="med" len="med"/>
            </a:ln>
          </p:spPr>
          <p:txBody>
            <a:bodyPr wrap="none" anchor="ctr"/>
            <a:lstStyle/>
            <a:p>
              <a:endParaRPr lang="en-US"/>
            </a:p>
          </p:txBody>
        </p:sp>
        <p:sp>
          <p:nvSpPr>
            <p:cNvPr id="2098" name="Text Box 7"/>
            <p:cNvSpPr txBox="1">
              <a:spLocks noChangeArrowheads="1"/>
            </p:cNvSpPr>
            <p:nvPr/>
          </p:nvSpPr>
          <p:spPr bwMode="auto">
            <a:xfrm>
              <a:off x="0" y="2112"/>
              <a:ext cx="912" cy="518"/>
            </a:xfrm>
            <a:prstGeom prst="rect">
              <a:avLst/>
            </a:prstGeom>
            <a:noFill/>
            <a:ln w="9525">
              <a:noFill/>
              <a:miter lim="800000"/>
              <a:headEnd/>
              <a:tailEnd/>
            </a:ln>
          </p:spPr>
          <p:txBody>
            <a:bodyPr>
              <a:spAutoFit/>
            </a:bodyPr>
            <a:lstStyle/>
            <a:p>
              <a:pPr eaLnBrk="0" hangingPunct="0">
                <a:spcBef>
                  <a:spcPct val="50000"/>
                </a:spcBef>
              </a:pPr>
              <a:r>
                <a:rPr lang="en-US" u="sng"/>
                <a:t>Board of</a:t>
              </a:r>
            </a:p>
            <a:p>
              <a:pPr eaLnBrk="0" hangingPunct="0">
                <a:lnSpc>
                  <a:spcPct val="50000"/>
                </a:lnSpc>
                <a:spcBef>
                  <a:spcPct val="50000"/>
                </a:spcBef>
              </a:pPr>
              <a:r>
                <a:rPr lang="en-US" u="sng"/>
                <a:t>Directors</a:t>
              </a:r>
            </a:p>
          </p:txBody>
        </p:sp>
      </p:grpSp>
      <p:grpSp>
        <p:nvGrpSpPr>
          <p:cNvPr id="3" name="Group 14"/>
          <p:cNvGrpSpPr>
            <a:grpSpLocks/>
          </p:cNvGrpSpPr>
          <p:nvPr/>
        </p:nvGrpSpPr>
        <p:grpSpPr bwMode="auto">
          <a:xfrm>
            <a:off x="6324600" y="3276600"/>
            <a:ext cx="2590800" cy="2163763"/>
            <a:chOff x="3984" y="2064"/>
            <a:chExt cx="1632" cy="1363"/>
          </a:xfrm>
        </p:grpSpPr>
        <p:graphicFrame>
          <p:nvGraphicFramePr>
            <p:cNvPr id="2054" name="Object 15"/>
            <p:cNvGraphicFramePr>
              <a:graphicFrameLocks noChangeAspect="1"/>
            </p:cNvGraphicFramePr>
            <p:nvPr/>
          </p:nvGraphicFramePr>
          <p:xfrm>
            <a:off x="4896" y="2064"/>
            <a:ext cx="692" cy="864"/>
          </p:xfrm>
          <a:graphic>
            <a:graphicData uri="http://schemas.openxmlformats.org/presentationml/2006/ole">
              <mc:AlternateContent xmlns:mc="http://schemas.openxmlformats.org/markup-compatibility/2006">
                <mc:Choice xmlns:v="urn:schemas-microsoft-com:vml" Requires="v">
                  <p:oleObj spid="_x0000_s1027" name="Clip" r:id="rId5" imgW="944280" imgH="1180440" progId="">
                    <p:embed/>
                  </p:oleObj>
                </mc:Choice>
                <mc:Fallback>
                  <p:oleObj name="Clip" r:id="rId5" imgW="944280" imgH="1180440" progId="">
                    <p:embed/>
                    <p:pic>
                      <p:nvPicPr>
                        <p:cNvPr id="2054"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 y="2064"/>
                          <a:ext cx="692" cy="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91" name="Text Box 16"/>
            <p:cNvSpPr txBox="1">
              <a:spLocks noChangeArrowheads="1"/>
            </p:cNvSpPr>
            <p:nvPr/>
          </p:nvSpPr>
          <p:spPr bwMode="auto">
            <a:xfrm>
              <a:off x="4176" y="2352"/>
              <a:ext cx="576" cy="288"/>
            </a:xfrm>
            <a:prstGeom prst="rect">
              <a:avLst/>
            </a:prstGeom>
            <a:noFill/>
            <a:ln w="9525">
              <a:noFill/>
              <a:miter lim="800000"/>
              <a:headEnd/>
              <a:tailEnd/>
            </a:ln>
          </p:spPr>
          <p:txBody>
            <a:bodyPr>
              <a:spAutoFit/>
            </a:bodyPr>
            <a:lstStyle/>
            <a:p>
              <a:pPr eaLnBrk="0" hangingPunct="0">
                <a:spcBef>
                  <a:spcPct val="50000"/>
                </a:spcBef>
              </a:pPr>
              <a:r>
                <a:rPr lang="en-US"/>
                <a:t>Hires</a:t>
              </a:r>
            </a:p>
          </p:txBody>
        </p:sp>
        <p:sp>
          <p:nvSpPr>
            <p:cNvPr id="2092" name="Line 17"/>
            <p:cNvSpPr>
              <a:spLocks noChangeShapeType="1"/>
            </p:cNvSpPr>
            <p:nvPr/>
          </p:nvSpPr>
          <p:spPr bwMode="auto">
            <a:xfrm>
              <a:off x="3984" y="2496"/>
              <a:ext cx="240" cy="0"/>
            </a:xfrm>
            <a:prstGeom prst="line">
              <a:avLst/>
            </a:prstGeom>
            <a:noFill/>
            <a:ln w="9525">
              <a:solidFill>
                <a:schemeClr val="tx1"/>
              </a:solidFill>
              <a:round/>
              <a:headEnd/>
              <a:tailEnd/>
            </a:ln>
          </p:spPr>
          <p:txBody>
            <a:bodyPr wrap="none" anchor="ctr"/>
            <a:lstStyle/>
            <a:p>
              <a:endParaRPr lang="en-US"/>
            </a:p>
          </p:txBody>
        </p:sp>
        <p:sp>
          <p:nvSpPr>
            <p:cNvPr id="2093" name="Line 18"/>
            <p:cNvSpPr>
              <a:spLocks noChangeShapeType="1"/>
            </p:cNvSpPr>
            <p:nvPr/>
          </p:nvSpPr>
          <p:spPr bwMode="auto">
            <a:xfrm>
              <a:off x="4704" y="2496"/>
              <a:ext cx="192" cy="0"/>
            </a:xfrm>
            <a:prstGeom prst="line">
              <a:avLst/>
            </a:prstGeom>
            <a:noFill/>
            <a:ln w="9525">
              <a:solidFill>
                <a:schemeClr val="tx1"/>
              </a:solidFill>
              <a:round/>
              <a:headEnd/>
              <a:tailEnd type="triangle" w="med" len="med"/>
            </a:ln>
          </p:spPr>
          <p:txBody>
            <a:bodyPr wrap="none" anchor="ctr"/>
            <a:lstStyle/>
            <a:p>
              <a:endParaRPr lang="en-US"/>
            </a:p>
          </p:txBody>
        </p:sp>
        <p:sp>
          <p:nvSpPr>
            <p:cNvPr id="2094" name="Text Box 19"/>
            <p:cNvSpPr txBox="1">
              <a:spLocks noChangeArrowheads="1"/>
            </p:cNvSpPr>
            <p:nvPr/>
          </p:nvSpPr>
          <p:spPr bwMode="auto">
            <a:xfrm>
              <a:off x="4800" y="3024"/>
              <a:ext cx="816" cy="403"/>
            </a:xfrm>
            <a:prstGeom prst="rect">
              <a:avLst/>
            </a:prstGeom>
            <a:noFill/>
            <a:ln w="9525">
              <a:noFill/>
              <a:miter lim="800000"/>
              <a:headEnd/>
              <a:tailEnd/>
            </a:ln>
          </p:spPr>
          <p:txBody>
            <a:bodyPr>
              <a:spAutoFit/>
            </a:bodyPr>
            <a:lstStyle/>
            <a:p>
              <a:pPr eaLnBrk="0" hangingPunct="0">
                <a:lnSpc>
                  <a:spcPct val="50000"/>
                </a:lnSpc>
                <a:spcBef>
                  <a:spcPct val="50000"/>
                </a:spcBef>
              </a:pPr>
              <a:r>
                <a:rPr lang="en-US" u="sng"/>
                <a:t>Internal</a:t>
              </a:r>
            </a:p>
            <a:p>
              <a:pPr eaLnBrk="0" hangingPunct="0">
                <a:lnSpc>
                  <a:spcPct val="50000"/>
                </a:lnSpc>
                <a:spcBef>
                  <a:spcPct val="50000"/>
                </a:spcBef>
              </a:pPr>
              <a:r>
                <a:rPr lang="en-US" u="sng"/>
                <a:t>Auditors</a:t>
              </a:r>
            </a:p>
          </p:txBody>
        </p:sp>
      </p:grpSp>
      <p:grpSp>
        <p:nvGrpSpPr>
          <p:cNvPr id="4" name="Group 20"/>
          <p:cNvGrpSpPr>
            <a:grpSpLocks/>
          </p:cNvGrpSpPr>
          <p:nvPr/>
        </p:nvGrpSpPr>
        <p:grpSpPr bwMode="auto">
          <a:xfrm>
            <a:off x="2895600" y="2590800"/>
            <a:ext cx="3581400" cy="1870075"/>
            <a:chOff x="1824" y="1632"/>
            <a:chExt cx="2256" cy="1178"/>
          </a:xfrm>
        </p:grpSpPr>
        <p:sp>
          <p:nvSpPr>
            <p:cNvPr id="2086" name="Line 21"/>
            <p:cNvSpPr>
              <a:spLocks noChangeShapeType="1"/>
            </p:cNvSpPr>
            <p:nvPr/>
          </p:nvSpPr>
          <p:spPr bwMode="auto">
            <a:xfrm>
              <a:off x="1824" y="2496"/>
              <a:ext cx="192" cy="0"/>
            </a:xfrm>
            <a:prstGeom prst="line">
              <a:avLst/>
            </a:prstGeom>
            <a:noFill/>
            <a:ln w="9525">
              <a:solidFill>
                <a:schemeClr val="tx1"/>
              </a:solidFill>
              <a:round/>
              <a:headEnd/>
              <a:tailEnd/>
            </a:ln>
          </p:spPr>
          <p:txBody>
            <a:bodyPr wrap="none" anchor="ctr"/>
            <a:lstStyle/>
            <a:p>
              <a:endParaRPr lang="en-US"/>
            </a:p>
          </p:txBody>
        </p:sp>
        <p:sp>
          <p:nvSpPr>
            <p:cNvPr id="2087" name="Text Box 22"/>
            <p:cNvSpPr txBox="1">
              <a:spLocks noChangeArrowheads="1"/>
            </p:cNvSpPr>
            <p:nvPr/>
          </p:nvSpPr>
          <p:spPr bwMode="auto">
            <a:xfrm>
              <a:off x="2928" y="1872"/>
              <a:ext cx="1152" cy="288"/>
            </a:xfrm>
            <a:prstGeom prst="rect">
              <a:avLst/>
            </a:prstGeom>
            <a:noFill/>
            <a:ln w="9525">
              <a:noFill/>
              <a:miter lim="800000"/>
              <a:headEnd/>
              <a:tailEnd/>
            </a:ln>
          </p:spPr>
          <p:txBody>
            <a:bodyPr>
              <a:spAutoFit/>
            </a:bodyPr>
            <a:lstStyle/>
            <a:p>
              <a:pPr eaLnBrk="0" hangingPunct="0">
                <a:spcBef>
                  <a:spcPct val="50000"/>
                </a:spcBef>
              </a:pPr>
              <a:r>
                <a:rPr lang="en-US" u="sng"/>
                <a:t>Management</a:t>
              </a:r>
              <a:endParaRPr lang="en-US"/>
            </a:p>
          </p:txBody>
        </p:sp>
        <p:sp>
          <p:nvSpPr>
            <p:cNvPr id="2088" name="Text Box 23"/>
            <p:cNvSpPr txBox="1">
              <a:spLocks noChangeArrowheads="1"/>
            </p:cNvSpPr>
            <p:nvPr/>
          </p:nvSpPr>
          <p:spPr bwMode="auto">
            <a:xfrm>
              <a:off x="2064" y="2352"/>
              <a:ext cx="576" cy="288"/>
            </a:xfrm>
            <a:prstGeom prst="rect">
              <a:avLst/>
            </a:prstGeom>
            <a:noFill/>
            <a:ln w="9525">
              <a:noFill/>
              <a:miter lim="800000"/>
              <a:headEnd/>
              <a:tailEnd/>
            </a:ln>
          </p:spPr>
          <p:txBody>
            <a:bodyPr>
              <a:spAutoFit/>
            </a:bodyPr>
            <a:lstStyle/>
            <a:p>
              <a:pPr eaLnBrk="0" hangingPunct="0">
                <a:spcBef>
                  <a:spcPct val="50000"/>
                </a:spcBef>
              </a:pPr>
              <a:r>
                <a:rPr lang="en-US" dirty="0"/>
                <a:t>Hires</a:t>
              </a:r>
            </a:p>
          </p:txBody>
        </p:sp>
        <p:sp>
          <p:nvSpPr>
            <p:cNvPr id="2089" name="Line 24"/>
            <p:cNvSpPr>
              <a:spLocks noChangeShapeType="1"/>
            </p:cNvSpPr>
            <p:nvPr/>
          </p:nvSpPr>
          <p:spPr bwMode="auto">
            <a:xfrm>
              <a:off x="3504" y="1632"/>
              <a:ext cx="0" cy="336"/>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2090" name="Line 25"/>
            <p:cNvSpPr>
              <a:spLocks noChangeShapeType="1"/>
            </p:cNvSpPr>
            <p:nvPr/>
          </p:nvSpPr>
          <p:spPr bwMode="auto">
            <a:xfrm>
              <a:off x="2592" y="2496"/>
              <a:ext cx="240" cy="0"/>
            </a:xfrm>
            <a:prstGeom prst="line">
              <a:avLst/>
            </a:prstGeom>
            <a:noFill/>
            <a:ln w="9525">
              <a:solidFill>
                <a:schemeClr val="tx1"/>
              </a:solidFill>
              <a:round/>
              <a:headEnd/>
              <a:tailEnd type="triangle" w="med" len="med"/>
            </a:ln>
          </p:spPr>
          <p:txBody>
            <a:bodyPr wrap="none" anchor="ctr"/>
            <a:lstStyle/>
            <a:p>
              <a:endParaRPr lang="en-US"/>
            </a:p>
          </p:txBody>
        </p:sp>
        <p:graphicFrame>
          <p:nvGraphicFramePr>
            <p:cNvPr id="2053" name="Object 26"/>
            <p:cNvGraphicFramePr>
              <a:graphicFrameLocks noChangeAspect="1"/>
            </p:cNvGraphicFramePr>
            <p:nvPr/>
          </p:nvGraphicFramePr>
          <p:xfrm>
            <a:off x="2880" y="2208"/>
            <a:ext cx="1056" cy="602"/>
          </p:xfrm>
          <a:graphic>
            <a:graphicData uri="http://schemas.openxmlformats.org/presentationml/2006/ole">
              <mc:AlternateContent xmlns:mc="http://schemas.openxmlformats.org/markup-compatibility/2006">
                <mc:Choice xmlns:v="urn:schemas-microsoft-com:vml" Requires="v">
                  <p:oleObj spid="_x0000_s1028" name="Clip" r:id="rId7" imgW="5614560" imgH="2750760" progId="">
                    <p:embed/>
                  </p:oleObj>
                </mc:Choice>
                <mc:Fallback>
                  <p:oleObj name="Clip" r:id="rId7" imgW="5614560" imgH="2750760" progId="">
                    <p:embed/>
                    <p:pic>
                      <p:nvPicPr>
                        <p:cNvPr id="2053"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 y="2208"/>
                          <a:ext cx="1056" cy="6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7"/>
          <p:cNvGrpSpPr>
            <a:grpSpLocks/>
          </p:cNvGrpSpPr>
          <p:nvPr/>
        </p:nvGrpSpPr>
        <p:grpSpPr bwMode="auto">
          <a:xfrm>
            <a:off x="4419600" y="4572000"/>
            <a:ext cx="2133600" cy="1828800"/>
            <a:chOff x="2784" y="2880"/>
            <a:chExt cx="1344" cy="1152"/>
          </a:xfrm>
        </p:grpSpPr>
        <p:grpSp>
          <p:nvGrpSpPr>
            <p:cNvPr id="6" name="Group 28"/>
            <p:cNvGrpSpPr>
              <a:grpSpLocks/>
            </p:cNvGrpSpPr>
            <p:nvPr/>
          </p:nvGrpSpPr>
          <p:grpSpPr bwMode="auto">
            <a:xfrm>
              <a:off x="2784" y="3456"/>
              <a:ext cx="1344" cy="576"/>
              <a:chOff x="2784" y="3456"/>
              <a:chExt cx="1344" cy="576"/>
            </a:xfrm>
          </p:grpSpPr>
          <p:sp>
            <p:nvSpPr>
              <p:cNvPr id="2084" name="Rectangle 29"/>
              <p:cNvSpPr>
                <a:spLocks noChangeArrowheads="1"/>
              </p:cNvSpPr>
              <p:nvPr/>
            </p:nvSpPr>
            <p:spPr bwMode="auto">
              <a:xfrm>
                <a:off x="2784" y="3456"/>
                <a:ext cx="1344" cy="576"/>
              </a:xfrm>
              <a:prstGeom prst="rect">
                <a:avLst/>
              </a:prstGeom>
              <a:solidFill>
                <a:srgbClr val="FFFFCC"/>
              </a:solidFill>
              <a:ln w="9525">
                <a:solidFill>
                  <a:schemeClr val="tx1"/>
                </a:solidFill>
                <a:miter lim="800000"/>
                <a:headEnd/>
                <a:tailEnd/>
              </a:ln>
            </p:spPr>
            <p:txBody>
              <a:bodyPr wrap="none" anchor="ctr"/>
              <a:lstStyle/>
              <a:p>
                <a:endParaRPr lang="en-US" sz="1800">
                  <a:latin typeface="Arial" charset="0"/>
                </a:endParaRPr>
              </a:p>
            </p:txBody>
          </p:sp>
          <p:sp>
            <p:nvSpPr>
              <p:cNvPr id="2085" name="Text Box 30"/>
              <p:cNvSpPr txBox="1">
                <a:spLocks noChangeArrowheads="1"/>
              </p:cNvSpPr>
              <p:nvPr/>
            </p:nvSpPr>
            <p:spPr bwMode="auto">
              <a:xfrm>
                <a:off x="2832" y="3478"/>
                <a:ext cx="1296" cy="523"/>
              </a:xfrm>
              <a:prstGeom prst="rect">
                <a:avLst/>
              </a:prstGeom>
              <a:noFill/>
              <a:ln w="9525">
                <a:noFill/>
                <a:miter lim="800000"/>
                <a:headEnd/>
                <a:tailEnd/>
              </a:ln>
            </p:spPr>
            <p:txBody>
              <a:bodyPr>
                <a:spAutoFit/>
              </a:bodyPr>
              <a:lstStyle/>
              <a:p>
                <a:pPr algn="ctr" eaLnBrk="0" hangingPunct="0">
                  <a:spcBef>
                    <a:spcPct val="50000"/>
                  </a:spcBef>
                </a:pPr>
                <a:r>
                  <a:rPr lang="en-US" sz="1600" b="1" dirty="0"/>
                  <a:t>Financial Statements (GAAP)</a:t>
                </a:r>
              </a:p>
            </p:txBody>
          </p:sp>
        </p:grpSp>
        <p:sp>
          <p:nvSpPr>
            <p:cNvPr id="2081" name="Text Box 31"/>
            <p:cNvSpPr txBox="1">
              <a:spLocks noChangeArrowheads="1"/>
            </p:cNvSpPr>
            <p:nvPr/>
          </p:nvSpPr>
          <p:spPr bwMode="auto">
            <a:xfrm>
              <a:off x="3024" y="2976"/>
              <a:ext cx="816" cy="288"/>
            </a:xfrm>
            <a:prstGeom prst="rect">
              <a:avLst/>
            </a:prstGeom>
            <a:noFill/>
            <a:ln w="9525">
              <a:noFill/>
              <a:miter lim="800000"/>
              <a:headEnd/>
              <a:tailEnd/>
            </a:ln>
          </p:spPr>
          <p:txBody>
            <a:bodyPr>
              <a:spAutoFit/>
            </a:bodyPr>
            <a:lstStyle/>
            <a:p>
              <a:pPr eaLnBrk="0" hangingPunct="0">
                <a:spcBef>
                  <a:spcPct val="50000"/>
                </a:spcBef>
              </a:pPr>
              <a:r>
                <a:rPr lang="en-US"/>
                <a:t>Prepares</a:t>
              </a:r>
            </a:p>
          </p:txBody>
        </p:sp>
        <p:sp>
          <p:nvSpPr>
            <p:cNvPr id="2082" name="Line 32"/>
            <p:cNvSpPr>
              <a:spLocks noChangeShapeType="1"/>
            </p:cNvSpPr>
            <p:nvPr/>
          </p:nvSpPr>
          <p:spPr bwMode="auto">
            <a:xfrm>
              <a:off x="3360" y="2880"/>
              <a:ext cx="0" cy="144"/>
            </a:xfrm>
            <a:prstGeom prst="line">
              <a:avLst/>
            </a:prstGeom>
            <a:noFill/>
            <a:ln w="9525">
              <a:solidFill>
                <a:schemeClr val="tx1"/>
              </a:solidFill>
              <a:round/>
              <a:headEnd/>
              <a:tailEnd/>
            </a:ln>
          </p:spPr>
          <p:txBody>
            <a:bodyPr wrap="none" anchor="ctr"/>
            <a:lstStyle/>
            <a:p>
              <a:endParaRPr lang="en-US"/>
            </a:p>
          </p:txBody>
        </p:sp>
        <p:sp>
          <p:nvSpPr>
            <p:cNvPr id="2083" name="Line 33"/>
            <p:cNvSpPr>
              <a:spLocks noChangeShapeType="1"/>
            </p:cNvSpPr>
            <p:nvPr/>
          </p:nvSpPr>
          <p:spPr bwMode="auto">
            <a:xfrm>
              <a:off x="3360" y="3264"/>
              <a:ext cx="0" cy="144"/>
            </a:xfrm>
            <a:prstGeom prst="line">
              <a:avLst/>
            </a:prstGeom>
            <a:noFill/>
            <a:ln w="9525">
              <a:solidFill>
                <a:schemeClr val="tx1"/>
              </a:solidFill>
              <a:round/>
              <a:headEnd/>
              <a:tailEnd type="triangle" w="med" len="med"/>
            </a:ln>
          </p:spPr>
          <p:txBody>
            <a:bodyPr wrap="none" anchor="ctr"/>
            <a:lstStyle/>
            <a:p>
              <a:endParaRPr lang="en-US"/>
            </a:p>
          </p:txBody>
        </p:sp>
      </p:grpSp>
      <p:grpSp>
        <p:nvGrpSpPr>
          <p:cNvPr id="7" name="Group 51"/>
          <p:cNvGrpSpPr>
            <a:grpSpLocks/>
          </p:cNvGrpSpPr>
          <p:nvPr/>
        </p:nvGrpSpPr>
        <p:grpSpPr bwMode="auto">
          <a:xfrm>
            <a:off x="2819400" y="5513387"/>
            <a:ext cx="1524000" cy="822325"/>
            <a:chOff x="1776" y="3696"/>
            <a:chExt cx="960" cy="518"/>
          </a:xfrm>
        </p:grpSpPr>
        <p:sp>
          <p:nvSpPr>
            <p:cNvPr id="2078" name="Text Box 35"/>
            <p:cNvSpPr txBox="1">
              <a:spLocks noChangeArrowheads="1"/>
            </p:cNvSpPr>
            <p:nvPr/>
          </p:nvSpPr>
          <p:spPr bwMode="auto">
            <a:xfrm>
              <a:off x="1776" y="3696"/>
              <a:ext cx="816" cy="518"/>
            </a:xfrm>
            <a:prstGeom prst="rect">
              <a:avLst/>
            </a:prstGeom>
            <a:noFill/>
            <a:ln w="9525">
              <a:noFill/>
              <a:miter lim="800000"/>
              <a:headEnd/>
              <a:tailEnd/>
            </a:ln>
          </p:spPr>
          <p:txBody>
            <a:bodyPr>
              <a:spAutoFit/>
            </a:bodyPr>
            <a:lstStyle/>
            <a:p>
              <a:pPr eaLnBrk="0" hangingPunct="0">
                <a:spcBef>
                  <a:spcPct val="50000"/>
                </a:spcBef>
              </a:pPr>
              <a:r>
                <a:rPr lang="en-US" dirty="0"/>
                <a:t>Examine</a:t>
              </a:r>
            </a:p>
            <a:p>
              <a:pPr eaLnBrk="0" hangingPunct="0">
                <a:lnSpc>
                  <a:spcPct val="50000"/>
                </a:lnSpc>
                <a:spcBef>
                  <a:spcPct val="50000"/>
                </a:spcBef>
              </a:pPr>
              <a:r>
                <a:rPr lang="en-US" dirty="0"/>
                <a:t>(GAAS)</a:t>
              </a:r>
            </a:p>
          </p:txBody>
        </p:sp>
        <p:sp>
          <p:nvSpPr>
            <p:cNvPr id="2079" name="Line 36"/>
            <p:cNvSpPr>
              <a:spLocks noChangeShapeType="1"/>
            </p:cNvSpPr>
            <p:nvPr/>
          </p:nvSpPr>
          <p:spPr bwMode="auto">
            <a:xfrm>
              <a:off x="2544" y="3840"/>
              <a:ext cx="192" cy="0"/>
            </a:xfrm>
            <a:prstGeom prst="line">
              <a:avLst/>
            </a:prstGeom>
            <a:noFill/>
            <a:ln w="9525">
              <a:solidFill>
                <a:schemeClr val="tx1"/>
              </a:solidFill>
              <a:round/>
              <a:headEnd/>
              <a:tailEnd type="triangle" w="med" len="med"/>
            </a:ln>
          </p:spPr>
          <p:txBody>
            <a:bodyPr wrap="none" anchor="ctr"/>
            <a:lstStyle/>
            <a:p>
              <a:endParaRPr lang="en-US"/>
            </a:p>
          </p:txBody>
        </p:sp>
      </p:grpSp>
      <p:sp>
        <p:nvSpPr>
          <p:cNvPr id="58406" name="Text Box 38"/>
          <p:cNvSpPr txBox="1">
            <a:spLocks noChangeArrowheads="1"/>
          </p:cNvSpPr>
          <p:nvPr/>
        </p:nvSpPr>
        <p:spPr bwMode="auto">
          <a:xfrm>
            <a:off x="2133600" y="142875"/>
            <a:ext cx="4724400" cy="646331"/>
          </a:xfrm>
          <a:prstGeom prst="rect">
            <a:avLst/>
          </a:prstGeom>
          <a:noFill/>
          <a:ln w="9525">
            <a:noFill/>
            <a:miter lim="800000"/>
            <a:headEnd/>
            <a:tailEnd/>
          </a:ln>
          <a:effectLst/>
        </p:spPr>
        <p:txBody>
          <a:bodyPr>
            <a:spAutoFit/>
          </a:bodyPr>
          <a:lstStyle/>
          <a:p>
            <a:pPr algn="ctr" eaLnBrk="0" hangingPunct="0">
              <a:spcBef>
                <a:spcPct val="50000"/>
              </a:spcBef>
              <a:defRPr/>
            </a:pPr>
            <a:r>
              <a:rPr lang="en-US" sz="36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Corporate Structure</a:t>
            </a:r>
            <a:endParaRPr lang="en-US" sz="3600" b="1" dirty="0">
              <a:latin typeface="Times New Roman" panose="02020603050405020304" pitchFamily="18" charset="0"/>
              <a:cs typeface="Times New Roman" panose="02020603050405020304" pitchFamily="18" charset="0"/>
            </a:endParaRPr>
          </a:p>
        </p:txBody>
      </p:sp>
      <p:grpSp>
        <p:nvGrpSpPr>
          <p:cNvPr id="8" name="Group 39"/>
          <p:cNvGrpSpPr>
            <a:grpSpLocks/>
          </p:cNvGrpSpPr>
          <p:nvPr/>
        </p:nvGrpSpPr>
        <p:grpSpPr bwMode="auto">
          <a:xfrm>
            <a:off x="0" y="798512"/>
            <a:ext cx="7239000" cy="1806575"/>
            <a:chOff x="0" y="503"/>
            <a:chExt cx="4560" cy="1138"/>
          </a:xfrm>
        </p:grpSpPr>
        <p:graphicFrame>
          <p:nvGraphicFramePr>
            <p:cNvPr id="2051" name="Object 40"/>
            <p:cNvGraphicFramePr>
              <a:graphicFrameLocks noChangeAspect="1"/>
            </p:cNvGraphicFramePr>
            <p:nvPr/>
          </p:nvGraphicFramePr>
          <p:xfrm>
            <a:off x="672" y="672"/>
            <a:ext cx="1056" cy="969"/>
          </p:xfrm>
          <a:graphic>
            <a:graphicData uri="http://schemas.openxmlformats.org/presentationml/2006/ole">
              <mc:AlternateContent xmlns:mc="http://schemas.openxmlformats.org/markup-compatibility/2006">
                <mc:Choice xmlns:v="urn:schemas-microsoft-com:vml" Requires="v">
                  <p:oleObj spid="_x0000_s1029" name="Clip" r:id="rId9" imgW="3781440" imgH="2779560" progId="">
                    <p:embed/>
                  </p:oleObj>
                </mc:Choice>
                <mc:Fallback>
                  <p:oleObj name="Clip" r:id="rId9" imgW="3781440" imgH="2779560" progId="">
                    <p:embed/>
                    <p:pic>
                      <p:nvPicPr>
                        <p:cNvPr id="2051"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672"/>
                          <a:ext cx="1056" cy="9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2" name="Text Box 41"/>
            <p:cNvSpPr txBox="1">
              <a:spLocks noChangeArrowheads="1"/>
            </p:cNvSpPr>
            <p:nvPr/>
          </p:nvSpPr>
          <p:spPr bwMode="auto">
            <a:xfrm>
              <a:off x="0" y="1212"/>
              <a:ext cx="720" cy="288"/>
            </a:xfrm>
            <a:prstGeom prst="rect">
              <a:avLst/>
            </a:prstGeom>
            <a:noFill/>
            <a:ln w="9525">
              <a:noFill/>
              <a:miter lim="800000"/>
              <a:headEnd/>
              <a:tailEnd/>
            </a:ln>
          </p:spPr>
          <p:txBody>
            <a:bodyPr>
              <a:spAutoFit/>
            </a:bodyPr>
            <a:lstStyle/>
            <a:p>
              <a:pPr eaLnBrk="0" hangingPunct="0">
                <a:spcBef>
                  <a:spcPct val="50000"/>
                </a:spcBef>
              </a:pPr>
              <a:r>
                <a:rPr lang="en-US" u="sng"/>
                <a:t>Owners</a:t>
              </a:r>
            </a:p>
          </p:txBody>
        </p:sp>
        <p:graphicFrame>
          <p:nvGraphicFramePr>
            <p:cNvPr id="2052" name="Object 42"/>
            <p:cNvGraphicFramePr>
              <a:graphicFrameLocks noChangeAspect="1"/>
            </p:cNvGraphicFramePr>
            <p:nvPr/>
          </p:nvGraphicFramePr>
          <p:xfrm>
            <a:off x="2832" y="573"/>
            <a:ext cx="1541" cy="898"/>
          </p:xfrm>
          <a:graphic>
            <a:graphicData uri="http://schemas.openxmlformats.org/presentationml/2006/ole">
              <mc:AlternateContent xmlns:mc="http://schemas.openxmlformats.org/markup-compatibility/2006">
                <mc:Choice xmlns:v="urn:schemas-microsoft-com:vml" Requires="v">
                  <p:oleObj spid="_x0000_s1030" name="Clip" r:id="rId11" imgW="5806800" imgH="3009240" progId="">
                    <p:embed/>
                  </p:oleObj>
                </mc:Choice>
                <mc:Fallback>
                  <p:oleObj name="Clip" r:id="rId11" imgW="5806800" imgH="3009240" progId="">
                    <p:embed/>
                    <p:pic>
                      <p:nvPicPr>
                        <p:cNvPr id="2052"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 y="573"/>
                          <a:ext cx="1541" cy="898"/>
                        </a:xfrm>
                        <a:prstGeom prst="rect">
                          <a:avLst/>
                        </a:prstGeom>
                        <a:solidFill>
                          <a:schemeClr val="bg1"/>
                        </a:solidFill>
                      </p:spPr>
                    </p:pic>
                  </p:oleObj>
                </mc:Fallback>
              </mc:AlternateContent>
            </a:graphicData>
          </a:graphic>
        </p:graphicFrame>
        <p:sp>
          <p:nvSpPr>
            <p:cNvPr id="2073" name="Text Box 43"/>
            <p:cNvSpPr txBox="1">
              <a:spLocks noChangeArrowheads="1"/>
            </p:cNvSpPr>
            <p:nvPr/>
          </p:nvSpPr>
          <p:spPr bwMode="auto">
            <a:xfrm>
              <a:off x="2832" y="588"/>
              <a:ext cx="1043" cy="288"/>
            </a:xfrm>
            <a:prstGeom prst="rect">
              <a:avLst/>
            </a:prstGeom>
            <a:solidFill>
              <a:schemeClr val="bg1"/>
            </a:solidFill>
            <a:ln w="9525">
              <a:noFill/>
              <a:miter lim="800000"/>
              <a:headEnd/>
              <a:tailEnd/>
            </a:ln>
          </p:spPr>
          <p:txBody>
            <a:bodyPr wrap="none">
              <a:spAutoFit/>
            </a:bodyPr>
            <a:lstStyle/>
            <a:p>
              <a:pPr eaLnBrk="0" hangingPunct="0"/>
              <a:r>
                <a:rPr lang="en-US"/>
                <a:t>Corporation</a:t>
              </a:r>
            </a:p>
          </p:txBody>
        </p:sp>
        <p:sp>
          <p:nvSpPr>
            <p:cNvPr id="2074" name="Text Box 44"/>
            <p:cNvSpPr txBox="1">
              <a:spLocks noChangeArrowheads="1"/>
            </p:cNvSpPr>
            <p:nvPr/>
          </p:nvSpPr>
          <p:spPr bwMode="auto">
            <a:xfrm>
              <a:off x="1920" y="1116"/>
              <a:ext cx="720" cy="288"/>
            </a:xfrm>
            <a:prstGeom prst="rect">
              <a:avLst/>
            </a:prstGeom>
            <a:noFill/>
            <a:ln w="9525">
              <a:noFill/>
              <a:miter lim="800000"/>
              <a:headEnd/>
              <a:tailEnd/>
            </a:ln>
          </p:spPr>
          <p:txBody>
            <a:bodyPr>
              <a:spAutoFit/>
            </a:bodyPr>
            <a:lstStyle/>
            <a:p>
              <a:pPr eaLnBrk="0" hangingPunct="0">
                <a:spcBef>
                  <a:spcPct val="50000"/>
                </a:spcBef>
              </a:pPr>
              <a:r>
                <a:rPr lang="en-US"/>
                <a:t>Create</a:t>
              </a:r>
            </a:p>
          </p:txBody>
        </p:sp>
        <p:sp>
          <p:nvSpPr>
            <p:cNvPr id="2075" name="Line 45"/>
            <p:cNvSpPr>
              <a:spLocks noChangeShapeType="1"/>
            </p:cNvSpPr>
            <p:nvPr/>
          </p:nvSpPr>
          <p:spPr bwMode="auto">
            <a:xfrm>
              <a:off x="1728" y="1296"/>
              <a:ext cx="192" cy="1"/>
            </a:xfrm>
            <a:prstGeom prst="line">
              <a:avLst/>
            </a:prstGeom>
            <a:noFill/>
            <a:ln w="9525">
              <a:solidFill>
                <a:schemeClr val="tx1"/>
              </a:solidFill>
              <a:round/>
              <a:headEnd/>
              <a:tailEnd/>
            </a:ln>
          </p:spPr>
          <p:txBody>
            <a:bodyPr wrap="none" anchor="ctr"/>
            <a:lstStyle/>
            <a:p>
              <a:endParaRPr lang="en-US"/>
            </a:p>
          </p:txBody>
        </p:sp>
        <p:sp>
          <p:nvSpPr>
            <p:cNvPr id="2076" name="Line 46"/>
            <p:cNvSpPr>
              <a:spLocks noChangeShapeType="1"/>
            </p:cNvSpPr>
            <p:nvPr/>
          </p:nvSpPr>
          <p:spPr bwMode="auto">
            <a:xfrm>
              <a:off x="2496" y="1296"/>
              <a:ext cx="192" cy="1"/>
            </a:xfrm>
            <a:prstGeom prst="line">
              <a:avLst/>
            </a:prstGeom>
            <a:noFill/>
            <a:ln w="9525">
              <a:solidFill>
                <a:schemeClr val="tx1"/>
              </a:solidFill>
              <a:round/>
              <a:headEnd/>
              <a:tailEnd type="triangle" w="med" len="med"/>
            </a:ln>
          </p:spPr>
          <p:txBody>
            <a:bodyPr wrap="none" anchor="ctr"/>
            <a:lstStyle/>
            <a:p>
              <a:endParaRPr lang="en-US"/>
            </a:p>
          </p:txBody>
        </p:sp>
        <p:sp>
          <p:nvSpPr>
            <p:cNvPr id="2077" name="Rectangle 47"/>
            <p:cNvSpPr>
              <a:spLocks noChangeArrowheads="1"/>
            </p:cNvSpPr>
            <p:nvPr/>
          </p:nvSpPr>
          <p:spPr bwMode="auto">
            <a:xfrm>
              <a:off x="2688" y="503"/>
              <a:ext cx="1872" cy="1129"/>
            </a:xfrm>
            <a:prstGeom prst="rect">
              <a:avLst/>
            </a:prstGeom>
            <a:noFill/>
            <a:ln w="9525">
              <a:solidFill>
                <a:schemeClr val="tx1"/>
              </a:solidFill>
              <a:prstDash val="sysDot"/>
              <a:miter lim="800000"/>
              <a:headEnd/>
              <a:tailEnd/>
            </a:ln>
          </p:spPr>
          <p:txBody>
            <a:bodyPr wrap="none" anchor="ctr"/>
            <a:lstStyle/>
            <a:p>
              <a:endParaRPr lang="en-US" sz="1800">
                <a:latin typeface="Arial" charset="0"/>
              </a:endParaRPr>
            </a:p>
          </p:txBody>
        </p:sp>
      </p:grpSp>
      <p:grpSp>
        <p:nvGrpSpPr>
          <p:cNvPr id="9" name="Group 50"/>
          <p:cNvGrpSpPr>
            <a:grpSpLocks/>
          </p:cNvGrpSpPr>
          <p:nvPr/>
        </p:nvGrpSpPr>
        <p:grpSpPr bwMode="auto">
          <a:xfrm>
            <a:off x="12700" y="4419600"/>
            <a:ext cx="3492501" cy="2209800"/>
            <a:chOff x="8" y="2784"/>
            <a:chExt cx="2200" cy="1392"/>
          </a:xfrm>
        </p:grpSpPr>
        <p:graphicFrame>
          <p:nvGraphicFramePr>
            <p:cNvPr id="2050" name="Object 9"/>
            <p:cNvGraphicFramePr>
              <a:graphicFrameLocks noChangeAspect="1"/>
            </p:cNvGraphicFramePr>
            <p:nvPr/>
          </p:nvGraphicFramePr>
          <p:xfrm>
            <a:off x="1104" y="3506"/>
            <a:ext cx="759" cy="670"/>
          </p:xfrm>
          <a:graphic>
            <a:graphicData uri="http://schemas.openxmlformats.org/presentationml/2006/ole">
              <mc:AlternateContent xmlns:mc="http://schemas.openxmlformats.org/markup-compatibility/2006">
                <mc:Choice xmlns:v="urn:schemas-microsoft-com:vml" Requires="v">
                  <p:oleObj spid="_x0000_s1031" name="Clip" r:id="rId13" imgW="3025440" imgH="3252600" progId="">
                    <p:embed/>
                  </p:oleObj>
                </mc:Choice>
                <mc:Fallback>
                  <p:oleObj name="Clip" r:id="rId13" imgW="3025440" imgH="3252600" progId="">
                    <p:embed/>
                    <p:pic>
                      <p:nvPicPr>
                        <p:cNvPr id="205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3506"/>
                          <a:ext cx="759" cy="6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7" name="Text Box 10"/>
            <p:cNvSpPr txBox="1">
              <a:spLocks noChangeArrowheads="1"/>
            </p:cNvSpPr>
            <p:nvPr/>
          </p:nvSpPr>
          <p:spPr bwMode="auto">
            <a:xfrm>
              <a:off x="8" y="3408"/>
              <a:ext cx="1152" cy="518"/>
            </a:xfrm>
            <a:prstGeom prst="rect">
              <a:avLst/>
            </a:prstGeom>
            <a:noFill/>
            <a:ln w="9525">
              <a:noFill/>
              <a:miter lim="800000"/>
              <a:headEnd/>
              <a:tailEnd/>
            </a:ln>
          </p:spPr>
          <p:txBody>
            <a:bodyPr>
              <a:spAutoFit/>
            </a:bodyPr>
            <a:lstStyle/>
            <a:p>
              <a:pPr eaLnBrk="0" hangingPunct="0">
                <a:spcBef>
                  <a:spcPct val="50000"/>
                </a:spcBef>
              </a:pPr>
              <a:r>
                <a:rPr lang="en-US" u="sng" dirty="0"/>
                <a:t>Independent</a:t>
              </a:r>
            </a:p>
            <a:p>
              <a:pPr eaLnBrk="0" hangingPunct="0">
                <a:lnSpc>
                  <a:spcPct val="50000"/>
                </a:lnSpc>
                <a:spcBef>
                  <a:spcPct val="50000"/>
                </a:spcBef>
              </a:pPr>
              <a:r>
                <a:rPr lang="en-US" u="sng" dirty="0"/>
                <a:t>Auditors</a:t>
              </a:r>
            </a:p>
          </p:txBody>
        </p:sp>
        <p:sp>
          <p:nvSpPr>
            <p:cNvPr id="2068" name="Text Box 11"/>
            <p:cNvSpPr txBox="1">
              <a:spLocks noChangeArrowheads="1"/>
            </p:cNvSpPr>
            <p:nvPr/>
          </p:nvSpPr>
          <p:spPr bwMode="auto">
            <a:xfrm>
              <a:off x="1104" y="3072"/>
              <a:ext cx="576" cy="288"/>
            </a:xfrm>
            <a:prstGeom prst="rect">
              <a:avLst/>
            </a:prstGeom>
            <a:noFill/>
            <a:ln w="9525">
              <a:noFill/>
              <a:miter lim="800000"/>
              <a:headEnd/>
              <a:tailEnd/>
            </a:ln>
          </p:spPr>
          <p:txBody>
            <a:bodyPr>
              <a:spAutoFit/>
            </a:bodyPr>
            <a:lstStyle/>
            <a:p>
              <a:pPr eaLnBrk="0" hangingPunct="0">
                <a:spcBef>
                  <a:spcPct val="50000"/>
                </a:spcBef>
              </a:pPr>
              <a:r>
                <a:rPr lang="en-US"/>
                <a:t>Hires</a:t>
              </a:r>
            </a:p>
          </p:txBody>
        </p:sp>
        <p:sp>
          <p:nvSpPr>
            <p:cNvPr id="2069" name="Line 12"/>
            <p:cNvSpPr>
              <a:spLocks noChangeShapeType="1"/>
            </p:cNvSpPr>
            <p:nvPr/>
          </p:nvSpPr>
          <p:spPr bwMode="auto">
            <a:xfrm>
              <a:off x="1344" y="3024"/>
              <a:ext cx="0" cy="118"/>
            </a:xfrm>
            <a:prstGeom prst="line">
              <a:avLst/>
            </a:prstGeom>
            <a:noFill/>
            <a:ln w="9525">
              <a:solidFill>
                <a:schemeClr val="tx1"/>
              </a:solidFill>
              <a:round/>
              <a:headEnd/>
              <a:tailEnd/>
            </a:ln>
          </p:spPr>
          <p:txBody>
            <a:bodyPr wrap="none" anchor="ctr"/>
            <a:lstStyle/>
            <a:p>
              <a:endParaRPr lang="en-US"/>
            </a:p>
          </p:txBody>
        </p:sp>
        <p:sp>
          <p:nvSpPr>
            <p:cNvPr id="2070" name="Line 13"/>
            <p:cNvSpPr>
              <a:spLocks noChangeShapeType="1"/>
            </p:cNvSpPr>
            <p:nvPr/>
          </p:nvSpPr>
          <p:spPr bwMode="auto">
            <a:xfrm>
              <a:off x="1344" y="3348"/>
              <a:ext cx="0" cy="158"/>
            </a:xfrm>
            <a:prstGeom prst="line">
              <a:avLst/>
            </a:prstGeom>
            <a:noFill/>
            <a:ln w="9525">
              <a:solidFill>
                <a:schemeClr val="tx1"/>
              </a:solidFill>
              <a:round/>
              <a:headEnd/>
              <a:tailEnd type="triangle" w="med" len="med"/>
            </a:ln>
          </p:spPr>
          <p:txBody>
            <a:bodyPr wrap="none" anchor="ctr"/>
            <a:lstStyle/>
            <a:p>
              <a:endParaRPr lang="en-US"/>
            </a:p>
          </p:txBody>
        </p:sp>
        <p:sp>
          <p:nvSpPr>
            <p:cNvPr id="2071" name="Text Box 49"/>
            <p:cNvSpPr txBox="1">
              <a:spLocks noChangeArrowheads="1"/>
            </p:cNvSpPr>
            <p:nvPr/>
          </p:nvSpPr>
          <p:spPr bwMode="auto">
            <a:xfrm>
              <a:off x="528" y="2784"/>
              <a:ext cx="1680" cy="288"/>
            </a:xfrm>
            <a:prstGeom prst="rect">
              <a:avLst/>
            </a:prstGeom>
            <a:noFill/>
            <a:ln w="9525">
              <a:noFill/>
              <a:miter lim="800000"/>
              <a:headEnd/>
              <a:tailEnd/>
            </a:ln>
          </p:spPr>
          <p:txBody>
            <a:bodyPr>
              <a:spAutoFit/>
            </a:bodyPr>
            <a:lstStyle/>
            <a:p>
              <a:pPr algn="ctr">
                <a:spcBef>
                  <a:spcPct val="50000"/>
                </a:spcBef>
              </a:pPr>
              <a:r>
                <a:rPr lang="en-US" u="sng"/>
                <a:t>Audit Committee</a:t>
              </a:r>
            </a:p>
          </p:txBody>
        </p:sp>
      </p:grpSp>
      <p:sp>
        <p:nvSpPr>
          <p:cNvPr id="58426" name="Text Box 58"/>
          <p:cNvSpPr txBox="1">
            <a:spLocks noChangeArrowheads="1"/>
          </p:cNvSpPr>
          <p:nvPr/>
        </p:nvSpPr>
        <p:spPr bwMode="auto">
          <a:xfrm>
            <a:off x="7086600" y="2667000"/>
            <a:ext cx="1981200" cy="457200"/>
          </a:xfrm>
          <a:prstGeom prst="rect">
            <a:avLst/>
          </a:prstGeom>
          <a:noFill/>
          <a:ln w="9525">
            <a:noFill/>
            <a:miter lim="800000"/>
            <a:headEnd/>
            <a:tailEnd/>
          </a:ln>
        </p:spPr>
        <p:txBody>
          <a:bodyPr>
            <a:spAutoFit/>
          </a:bodyPr>
          <a:lstStyle/>
          <a:p>
            <a:pPr algn="ctr">
              <a:spcBef>
                <a:spcPct val="50000"/>
              </a:spcBef>
            </a:pPr>
            <a:r>
              <a:rPr lang="en-US" u="sng"/>
              <a:t>Accountants</a:t>
            </a:r>
          </a:p>
        </p:txBody>
      </p:sp>
      <p:sp>
        <p:nvSpPr>
          <p:cNvPr id="58427" name="Line 59"/>
          <p:cNvSpPr>
            <a:spLocks noChangeShapeType="1"/>
          </p:cNvSpPr>
          <p:nvPr/>
        </p:nvSpPr>
        <p:spPr bwMode="auto">
          <a:xfrm flipV="1">
            <a:off x="7162800" y="3200400"/>
            <a:ext cx="457200" cy="609600"/>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3986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8426"/>
                                        </p:tgtEl>
                                        <p:attrNameLst>
                                          <p:attrName>style.visibility</p:attrName>
                                        </p:attrNameLst>
                                      </p:cBhvr>
                                      <p:to>
                                        <p:strVal val="visible"/>
                                      </p:to>
                                    </p:set>
                                    <p:anim calcmode="lin" valueType="num">
                                      <p:cBhvr additive="base">
                                        <p:cTn id="29" dur="500" fill="hold"/>
                                        <p:tgtEl>
                                          <p:spTgt spid="58426"/>
                                        </p:tgtEl>
                                        <p:attrNameLst>
                                          <p:attrName>ppt_x</p:attrName>
                                        </p:attrNameLst>
                                      </p:cBhvr>
                                      <p:tavLst>
                                        <p:tav tm="0">
                                          <p:val>
                                            <p:strVal val="#ppt_x"/>
                                          </p:val>
                                        </p:tav>
                                        <p:tav tm="100000">
                                          <p:val>
                                            <p:strVal val="#ppt_x"/>
                                          </p:val>
                                        </p:tav>
                                      </p:tavLst>
                                    </p:anim>
                                    <p:anim calcmode="lin" valueType="num">
                                      <p:cBhvr additive="base">
                                        <p:cTn id="30" dur="500" fill="hold"/>
                                        <p:tgtEl>
                                          <p:spTgt spid="5842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8427"/>
                                        </p:tgtEl>
                                        <p:attrNameLst>
                                          <p:attrName>style.visibility</p:attrName>
                                        </p:attrNameLst>
                                      </p:cBhvr>
                                      <p:to>
                                        <p:strVal val="visible"/>
                                      </p:to>
                                    </p:set>
                                    <p:anim calcmode="lin" valueType="num">
                                      <p:cBhvr additive="base">
                                        <p:cTn id="33" dur="500" fill="hold"/>
                                        <p:tgtEl>
                                          <p:spTgt spid="58427"/>
                                        </p:tgtEl>
                                        <p:attrNameLst>
                                          <p:attrName>ppt_x</p:attrName>
                                        </p:attrNameLst>
                                      </p:cBhvr>
                                      <p:tavLst>
                                        <p:tav tm="0">
                                          <p:val>
                                            <p:strVal val="#ppt_x"/>
                                          </p:val>
                                        </p:tav>
                                        <p:tav tm="100000">
                                          <p:val>
                                            <p:strVal val="#ppt_x"/>
                                          </p:val>
                                        </p:tav>
                                      </p:tavLst>
                                    </p:anim>
                                    <p:anim calcmode="lin" valueType="num">
                                      <p:cBhvr additive="base">
                                        <p:cTn id="34" dur="500" fill="hold"/>
                                        <p:tgtEl>
                                          <p:spTgt spid="584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26" grpId="0"/>
      <p:bldP spid="584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399"/>
            <a:ext cx="8915400" cy="1524000"/>
          </a:xfrm>
        </p:spPr>
        <p:txBody>
          <a:bodyPr>
            <a:normAutofit/>
          </a:bodyPr>
          <a:lstStyle/>
          <a:p>
            <a:pPr algn="ctr">
              <a:defRPr/>
            </a:pPr>
            <a:r>
              <a:rPr lang="en-US" sz="3600" dirty="0">
                <a:latin typeface="Times New Roman" panose="02020603050405020304" pitchFamily="18" charset="0"/>
                <a:cs typeface="Times New Roman" panose="02020603050405020304" pitchFamily="18" charset="0"/>
              </a:rPr>
              <a:t>Reasons For Business Failures</a:t>
            </a:r>
          </a:p>
        </p:txBody>
      </p:sp>
      <p:sp>
        <p:nvSpPr>
          <p:cNvPr id="7171" name="Content Placeholder 2"/>
          <p:cNvSpPr>
            <a:spLocks noGrp="1"/>
          </p:cNvSpPr>
          <p:nvPr>
            <p:ph idx="1"/>
          </p:nvPr>
        </p:nvSpPr>
        <p:spPr>
          <a:xfrm>
            <a:off x="0" y="914400"/>
            <a:ext cx="9296400" cy="5943600"/>
          </a:xfrm>
        </p:spPr>
        <p:txBody>
          <a:bodyPr>
            <a:normAutofit/>
          </a:bodyPr>
          <a:lstStyle/>
          <a:p>
            <a:pPr marL="0" indent="0">
              <a:buNone/>
            </a:pPr>
            <a:endParaRPr lang="en-US" sz="2000" b="1" dirty="0"/>
          </a:p>
          <a:p>
            <a:r>
              <a:rPr lang="en-US" sz="1800" dirty="0">
                <a:latin typeface="Times New Roman" panose="02020603050405020304" pitchFamily="18" charset="0"/>
                <a:cs typeface="Times New Roman" panose="02020603050405020304" pitchFamily="18" charset="0"/>
              </a:rPr>
              <a:t>Ineffective Corporate Governance</a:t>
            </a:r>
          </a:p>
          <a:p>
            <a:r>
              <a:rPr lang="en-US" sz="1800" dirty="0">
                <a:latin typeface="Times New Roman" panose="02020603050405020304" pitchFamily="18" charset="0"/>
                <a:cs typeface="Times New Roman" panose="02020603050405020304" pitchFamily="18" charset="0"/>
              </a:rPr>
              <a:t>Insufficient Understanding of Financial Reports </a:t>
            </a:r>
          </a:p>
          <a:p>
            <a:r>
              <a:rPr lang="en-US" sz="1800" dirty="0">
                <a:latin typeface="Times New Roman" panose="02020603050405020304" pitchFamily="18" charset="0"/>
                <a:cs typeface="Times New Roman" panose="02020603050405020304" pitchFamily="18" charset="0"/>
              </a:rPr>
              <a:t>Lack of Effective, Efficient, Scalable, and Enforceable  Regulations, Standards, Rules, and Procedures</a:t>
            </a:r>
          </a:p>
          <a:p>
            <a:r>
              <a:rPr lang="en-US" sz="1800" dirty="0">
                <a:latin typeface="Times New Roman" panose="02020603050405020304" pitchFamily="18" charset="0"/>
                <a:cs typeface="Times New Roman" panose="02020603050405020304" pitchFamily="18" charset="0"/>
              </a:rPr>
              <a:t>Irresponsible Corporate Gatekeepers</a:t>
            </a:r>
          </a:p>
          <a:p>
            <a:r>
              <a:rPr lang="en-US" sz="1800" dirty="0">
                <a:latin typeface="Times New Roman" panose="02020603050405020304" pitchFamily="18" charset="0"/>
                <a:cs typeface="Times New Roman" panose="02020603050405020304" pitchFamily="18" charset="0"/>
              </a:rPr>
              <a:t>Lack of Board And Executive Effectiveness </a:t>
            </a:r>
          </a:p>
          <a:p>
            <a:r>
              <a:rPr lang="en-US" sz="1800" dirty="0">
                <a:latin typeface="Times New Roman" panose="02020603050405020304" pitchFamily="18" charset="0"/>
                <a:cs typeface="Times New Roman" panose="02020603050405020304" pitchFamily="18" charset="0"/>
              </a:rPr>
              <a:t>Boards and Executives Risk Blindness </a:t>
            </a:r>
          </a:p>
          <a:p>
            <a:r>
              <a:rPr lang="en-US" sz="1800" dirty="0">
                <a:latin typeface="Times New Roman" panose="02020603050405020304" pitchFamily="18" charset="0"/>
                <a:cs typeface="Times New Roman" panose="02020603050405020304" pitchFamily="18" charset="0"/>
              </a:rPr>
              <a:t>Poor Leadership; Tone at the Top</a:t>
            </a:r>
          </a:p>
          <a:p>
            <a:r>
              <a:rPr lang="en-US" sz="1800" dirty="0">
                <a:latin typeface="Times New Roman" panose="02020603050405020304" pitchFamily="18" charset="0"/>
                <a:cs typeface="Times New Roman" panose="02020603050405020304" pitchFamily="18" charset="0"/>
              </a:rPr>
              <a:t>Defective Communication</a:t>
            </a:r>
          </a:p>
          <a:p>
            <a:r>
              <a:rPr lang="en-US" sz="1800" dirty="0">
                <a:latin typeface="Times New Roman" panose="02020603050405020304" pitchFamily="18" charset="0"/>
                <a:cs typeface="Times New Roman" panose="02020603050405020304" pitchFamily="18" charset="0"/>
              </a:rPr>
              <a:t>Inappropriate Executive Compensation Schemes</a:t>
            </a:r>
          </a:p>
          <a:p>
            <a:r>
              <a:rPr lang="en-US" sz="1800" dirty="0">
                <a:latin typeface="Times New Roman" panose="02020603050405020304" pitchFamily="18" charset="0"/>
                <a:cs typeface="Times New Roman" panose="02020603050405020304" pitchFamily="18" charset="0"/>
              </a:rPr>
              <a:t>Compromising Ethical Values and Professional Ethics</a:t>
            </a:r>
          </a:p>
          <a:p>
            <a:r>
              <a:rPr lang="en-US" sz="1800" dirty="0">
                <a:latin typeface="Times New Roman" panose="02020603050405020304" pitchFamily="18" charset="0"/>
                <a:cs typeface="Times New Roman" panose="02020603050405020304" pitchFamily="18" charset="0"/>
              </a:rPr>
              <a:t>Corrupted and Unethical Corporate Culture</a:t>
            </a:r>
          </a:p>
          <a:p>
            <a:endParaRPr lang="en-US" sz="2000" b="1" dirty="0"/>
          </a:p>
        </p:txBody>
      </p:sp>
    </p:spTree>
    <p:extLst>
      <p:ext uri="{BB962C8B-B14F-4D97-AF65-F5344CB8AC3E}">
        <p14:creationId xmlns:p14="http://schemas.microsoft.com/office/powerpoint/2010/main" val="114660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228600" y="1066801"/>
            <a:ext cx="8915400" cy="5102288"/>
          </a:xfrm>
        </p:spPr>
        <p:txBody>
          <a:bodyPr/>
          <a:lstStyle/>
          <a:p>
            <a:pPr eaLnBrk="1" hangingPunct="1">
              <a:buFontTx/>
              <a:buNone/>
            </a:pPr>
            <a:r>
              <a:rPr lang="en-US" altLang="en-US" sz="1800" dirty="0">
                <a:latin typeface="Times New Roman" panose="02020603050405020304" pitchFamily="18" charset="0"/>
                <a:cs typeface="Times New Roman" panose="02020603050405020304" pitchFamily="18" charset="0"/>
              </a:rPr>
              <a:t>Three Components:</a:t>
            </a:r>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4495800" cy="3578290"/>
          </a:xfrm>
          <a:prstGeom prst="rect">
            <a:avLst/>
          </a:prstGeom>
          <a:noFill/>
          <a:ln>
            <a:noFill/>
          </a:ln>
          <a:effectLst>
            <a:glow rad="101600">
              <a:schemeClr val="bg2">
                <a:alpha val="75000"/>
              </a:schemeClr>
            </a:glo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152400" y="381000"/>
            <a:ext cx="8763000" cy="609600"/>
          </a:xfrm>
        </p:spPr>
        <p:txBody>
          <a:bodyPr/>
          <a:lstStyle/>
          <a:p>
            <a:pPr algn="ctr"/>
            <a:r>
              <a:rPr lang="en-US" sz="3600" dirty="0">
                <a:solidFill>
                  <a:srgbClr val="000000"/>
                </a:solidFill>
                <a:latin typeface="Times New Roman" panose="02020603050405020304" pitchFamily="18" charset="0"/>
                <a:cs typeface="Times New Roman" panose="02020603050405020304" pitchFamily="18" charset="0"/>
              </a:rPr>
              <a:t>Corporate Governance Structure</a:t>
            </a:r>
          </a:p>
        </p:txBody>
      </p:sp>
    </p:spTree>
    <p:extLst>
      <p:ext uri="{BB962C8B-B14F-4D97-AF65-F5344CB8AC3E}">
        <p14:creationId xmlns:p14="http://schemas.microsoft.com/office/powerpoint/2010/main" val="302654358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3048000"/>
            <a:ext cx="7620000" cy="1981200"/>
          </a:xfrm>
        </p:spPr>
        <p:txBody>
          <a:bodyPr/>
          <a:lstStyle/>
          <a:p>
            <a:pPr algn="ctr"/>
            <a:r>
              <a:rPr lang="en-US" sz="3600" dirty="0">
                <a:latin typeface="Times New Roman" panose="02020603050405020304" pitchFamily="18" charset="0"/>
                <a:cs typeface="Times New Roman" panose="02020603050405020304" pitchFamily="18" charset="0"/>
              </a:rPr>
              <a:t>Principles of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corporate governance</a:t>
            </a:r>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2</a:t>
            </a:r>
          </a:p>
        </p:txBody>
      </p:sp>
    </p:spTree>
    <p:extLst>
      <p:ext uri="{BB962C8B-B14F-4D97-AF65-F5344CB8AC3E}">
        <p14:creationId xmlns:p14="http://schemas.microsoft.com/office/powerpoint/2010/main" val="282845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338" y="533400"/>
            <a:ext cx="8061325" cy="685800"/>
          </a:xfrm>
          <a:noFill/>
        </p:spPr>
        <p:txBody>
          <a:bodyPr>
            <a:normAutofit/>
          </a:bodyPr>
          <a:lstStyle/>
          <a:p>
            <a:pPr eaLnBrk="1" hangingPunct="1">
              <a:defRPr/>
            </a:pPr>
            <a:r>
              <a:rPr lang="en-US" sz="3600" dirty="0">
                <a:solidFill>
                  <a:schemeClr val="tx1"/>
                </a:solidFill>
                <a:latin typeface="Times New Roman" panose="02020603050405020304" pitchFamily="18" charset="0"/>
                <a:cs typeface="Times New Roman" panose="02020603050405020304" pitchFamily="18" charset="0"/>
              </a:rPr>
              <a:t>Corporate Governance Principles </a:t>
            </a:r>
          </a:p>
        </p:txBody>
      </p:sp>
      <p:sp>
        <p:nvSpPr>
          <p:cNvPr id="3" name="Subtitle 2"/>
          <p:cNvSpPr>
            <a:spLocks noGrp="1"/>
          </p:cNvSpPr>
          <p:nvPr>
            <p:ph type="subTitle" idx="1"/>
          </p:nvPr>
        </p:nvSpPr>
        <p:spPr>
          <a:xfrm>
            <a:off x="541338" y="1676400"/>
            <a:ext cx="8061325" cy="5181600"/>
          </a:xfrm>
        </p:spPr>
        <p:txBody>
          <a:bodyPr>
            <a:noAutofit/>
          </a:bodyPr>
          <a:lstStyle/>
          <a:p>
            <a:pPr marL="285750" indent="-285750" algn="just" eaLnBrk="1" hangingPunct="1">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Honesty</a:t>
            </a:r>
          </a:p>
          <a:p>
            <a:pPr marL="285750" indent="-285750" algn="just" eaLnBrk="1" hangingPunct="1">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Resilience</a:t>
            </a:r>
          </a:p>
          <a:p>
            <a:pPr marL="285750" indent="-285750" algn="just" eaLnBrk="1" hangingPunct="1">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Responsiveness</a:t>
            </a:r>
          </a:p>
          <a:p>
            <a:pPr marL="285750" indent="-285750" algn="just" eaLnBrk="1" hangingPunct="1">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Transparency</a:t>
            </a:r>
          </a:p>
          <a:p>
            <a:pPr marL="285750" indent="-285750" algn="just">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Value-adding Philosophy</a:t>
            </a:r>
          </a:p>
          <a:p>
            <a:pPr marL="285750" indent="-285750" algn="just">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Independence</a:t>
            </a:r>
          </a:p>
          <a:p>
            <a:pPr marL="285750" indent="-285750" algn="just">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Ethical Conduct</a:t>
            </a:r>
          </a:p>
          <a:p>
            <a:pPr marL="285750" indent="-285750" algn="just">
              <a:lnSpc>
                <a:spcPct val="15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Accountability</a:t>
            </a:r>
          </a:p>
        </p:txBody>
      </p:sp>
    </p:spTree>
    <p:extLst>
      <p:ext uri="{BB962C8B-B14F-4D97-AF65-F5344CB8AC3E}">
        <p14:creationId xmlns:p14="http://schemas.microsoft.com/office/powerpoint/2010/main" val="1447841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04800" y="457200"/>
            <a:ext cx="8610600" cy="1371600"/>
          </a:xfrm>
        </p:spPr>
        <p:txBody>
          <a:bodyPr/>
          <a:lstStyle/>
          <a:p>
            <a:pPr algn="ctr"/>
            <a:br>
              <a:rPr lang="en-US" altLang="en-US" b="0" dirty="0"/>
            </a:br>
            <a:r>
              <a:rPr lang="en-US" altLang="en-US" sz="3600" b="0" dirty="0"/>
              <a:t> </a:t>
            </a:r>
            <a:r>
              <a:rPr lang="en-US" altLang="en-US" sz="3600" dirty="0">
                <a:latin typeface="Times New Roman" panose="02020603050405020304" pitchFamily="18" charset="0"/>
                <a:cs typeface="Times New Roman" panose="02020603050405020304" pitchFamily="18" charset="0"/>
              </a:rPr>
              <a:t>Guiding Principles of Good Governance (GPGG)</a:t>
            </a:r>
            <a:br>
              <a:rPr lang="en-US" altLang="en-US" sz="2800" b="0" dirty="0"/>
            </a:br>
            <a:r>
              <a:rPr lang="en-US" altLang="en-US" sz="2400" b="0" dirty="0"/>
              <a:t> </a:t>
            </a:r>
            <a:r>
              <a:rPr lang="en-US" altLang="en-US" sz="1800" b="0" dirty="0"/>
              <a:t>The Global Network of Director Institutes (GNDI), May 2015</a:t>
            </a:r>
            <a:endParaRPr lang="en-US" altLang="en-US" sz="1800" dirty="0"/>
          </a:p>
        </p:txBody>
      </p:sp>
      <p:sp>
        <p:nvSpPr>
          <p:cNvPr id="11267" name="Rectangle 2"/>
          <p:cNvSpPr>
            <a:spLocks noChangeArrowheads="1"/>
          </p:cNvSpPr>
          <p:nvPr/>
        </p:nvSpPr>
        <p:spPr bwMode="auto">
          <a:xfrm>
            <a:off x="-1143" y="2133600"/>
            <a:ext cx="9144000" cy="3232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dirty="0">
                <a:solidFill>
                  <a:srgbClr val="000000"/>
                </a:solidFill>
                <a:latin typeface="Times New Roman" panose="02020603050405020304" pitchFamily="18" charset="0"/>
                <a:cs typeface="Times New Roman" panose="02020603050405020304" pitchFamily="18" charset="0"/>
              </a:rPr>
              <a:t>Principle 1: Responsibility</a:t>
            </a:r>
            <a:endParaRPr lang="en-US" altLang="en-US" dirty="0">
              <a:latin typeface="Times New Roman" panose="02020603050405020304" pitchFamily="18" charset="0"/>
              <a:cs typeface="Times New Roman" panose="02020603050405020304" pitchFamily="18" charset="0"/>
            </a:endParaRPr>
          </a:p>
          <a:p>
            <a:pPr eaLnBrk="1" hangingPunct="1">
              <a:lnSpc>
                <a:spcPct val="150000"/>
              </a:lnSpc>
            </a:pPr>
            <a:r>
              <a:rPr lang="en-US" altLang="en-US" dirty="0">
                <a:latin typeface="Times New Roman" panose="02020603050405020304" pitchFamily="18" charset="0"/>
                <a:cs typeface="Times New Roman" panose="02020603050405020304" pitchFamily="18" charset="0"/>
              </a:rPr>
              <a:t>Principle 2: Organizational culture </a:t>
            </a:r>
          </a:p>
          <a:p>
            <a:pPr eaLnBrk="1" hangingPunct="1">
              <a:lnSpc>
                <a:spcPct val="150000"/>
              </a:lnSpc>
            </a:pPr>
            <a:r>
              <a:rPr lang="en-US" altLang="en-US" dirty="0">
                <a:latin typeface="Times New Roman" panose="02020603050405020304" pitchFamily="18" charset="0"/>
                <a:cs typeface="Times New Roman" panose="02020603050405020304" pitchFamily="18" charset="0"/>
              </a:rPr>
              <a:t>Principle 3: Disclosure of practices  	</a:t>
            </a:r>
          </a:p>
          <a:p>
            <a:pPr eaLnBrk="1" hangingPunct="1">
              <a:lnSpc>
                <a:spcPct val="150000"/>
              </a:lnSpc>
            </a:pPr>
            <a:r>
              <a:rPr lang="en-US" altLang="en-US" dirty="0">
                <a:latin typeface="Times New Roman" panose="02020603050405020304" pitchFamily="18" charset="0"/>
                <a:cs typeface="Times New Roman" panose="02020603050405020304" pitchFamily="18" charset="0"/>
              </a:rPr>
              <a:t>Principle 4: Independence</a:t>
            </a:r>
          </a:p>
          <a:p>
            <a:pPr>
              <a:lnSpc>
                <a:spcPct val="150000"/>
              </a:lnSpc>
              <a:defRPr/>
            </a:pPr>
            <a:r>
              <a:rPr lang="en-US" dirty="0">
                <a:latin typeface="Times New Roman" panose="02020603050405020304" pitchFamily="18" charset="0"/>
                <a:cs typeface="Times New Roman" panose="02020603050405020304" pitchFamily="18" charset="0"/>
              </a:rPr>
              <a:t>Principle 5: Composition and leadership</a:t>
            </a:r>
          </a:p>
          <a:p>
            <a:pPr>
              <a:lnSpc>
                <a:spcPct val="150000"/>
              </a:lnSpc>
              <a:defRPr/>
            </a:pPr>
            <a:r>
              <a:rPr lang="en-US" dirty="0">
                <a:latin typeface="Times New Roman" panose="02020603050405020304" pitchFamily="18" charset="0"/>
                <a:cs typeface="Times New Roman" panose="02020603050405020304" pitchFamily="18" charset="0"/>
              </a:rPr>
              <a:t>Principle 6: Nomination </a:t>
            </a:r>
          </a:p>
          <a:p>
            <a:pPr>
              <a:lnSpc>
                <a:spcPct val="150000"/>
              </a:lnSpc>
              <a:defRPr/>
            </a:pPr>
            <a:r>
              <a:rPr lang="en-US" dirty="0">
                <a:latin typeface="Times New Roman" panose="02020603050405020304" pitchFamily="18" charset="0"/>
                <a:cs typeface="Times New Roman" panose="02020603050405020304" pitchFamily="18" charset="0"/>
              </a:rPr>
              <a:t>Principle 7: Knowledge</a:t>
            </a:r>
            <a:r>
              <a:rPr lang="en-US" sz="3200" dirty="0"/>
              <a:t>	</a:t>
            </a:r>
          </a:p>
        </p:txBody>
      </p:sp>
    </p:spTree>
    <p:extLst>
      <p:ext uri="{BB962C8B-B14F-4D97-AF65-F5344CB8AC3E}">
        <p14:creationId xmlns:p14="http://schemas.microsoft.com/office/powerpoint/2010/main" val="24665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52400" y="990600"/>
            <a:ext cx="8610600" cy="685800"/>
          </a:xfrm>
        </p:spPr>
        <p:txBody>
          <a:bodyPr/>
          <a:lstStyle/>
          <a:p>
            <a:pPr algn="ctr"/>
            <a:r>
              <a:rPr lang="en-US" altLang="en-US" sz="3600" dirty="0">
                <a:latin typeface="Times New Roman" panose="02020603050405020304" pitchFamily="18" charset="0"/>
                <a:cs typeface="Times New Roman" panose="02020603050405020304" pitchFamily="18" charset="0"/>
              </a:rPr>
              <a:t>Guiding Principles of Good Governance (GPGG)</a:t>
            </a:r>
            <a:br>
              <a:rPr lang="en-US" altLang="en-US" sz="4000" b="0" dirty="0"/>
            </a:br>
            <a:r>
              <a:rPr lang="en-US" altLang="en-US" sz="1800" b="0" dirty="0">
                <a:latin typeface="Times New Roman" panose="02020603050405020304" pitchFamily="18" charset="0"/>
                <a:cs typeface="Times New Roman" panose="02020603050405020304" pitchFamily="18" charset="0"/>
              </a:rPr>
              <a:t>The Global Network of Director Institutes (GNDI), May 2015</a:t>
            </a:r>
            <a:endParaRPr lang="en-US" altLang="en-US" sz="18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2133600"/>
            <a:ext cx="8915400" cy="5105400"/>
          </a:xfrm>
        </p:spPr>
        <p:txBody>
          <a:bodyPr/>
          <a:lstStyle/>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8: Risk</a:t>
            </a:r>
          </a:p>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9: Relationship with management </a:t>
            </a:r>
          </a:p>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10: CEO and senior executives 	</a:t>
            </a:r>
          </a:p>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11: Communication	</a:t>
            </a:r>
          </a:p>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12: Evaluation	</a:t>
            </a:r>
          </a:p>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13: Remuneration</a:t>
            </a:r>
          </a:p>
          <a:p>
            <a:pPr marL="0" indent="0">
              <a:lnSpc>
                <a:spcPct val="150000"/>
              </a:lnSpc>
              <a:buFontTx/>
              <a:buNone/>
              <a:defRPr/>
            </a:pPr>
            <a:r>
              <a:rPr lang="en-US" sz="1800" dirty="0">
                <a:latin typeface="Times New Roman" panose="02020603050405020304" pitchFamily="18" charset="0"/>
                <a:cs typeface="Times New Roman" panose="02020603050405020304" pitchFamily="18" charset="0"/>
              </a:rPr>
              <a:t>Principle 14: Add value</a:t>
            </a:r>
            <a:r>
              <a:rPr lang="en-US" sz="2400" dirty="0">
                <a:latin typeface="+mj-lt"/>
              </a:rPr>
              <a:t>	</a:t>
            </a:r>
          </a:p>
          <a:p>
            <a:pPr>
              <a:defRPr/>
            </a:pPr>
            <a:endParaRPr lang="en-US" dirty="0"/>
          </a:p>
        </p:txBody>
      </p:sp>
    </p:spTree>
    <p:extLst>
      <p:ext uri="{BB962C8B-B14F-4D97-AF65-F5344CB8AC3E}">
        <p14:creationId xmlns:p14="http://schemas.microsoft.com/office/powerpoint/2010/main" val="23605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066800"/>
          </a:xfrm>
        </p:spPr>
        <p:txBody>
          <a:bodyPr/>
          <a:lstStyle/>
          <a:p>
            <a:pPr algn="ctr"/>
            <a:r>
              <a:rPr lang="en-US" sz="3600" dirty="0">
                <a:latin typeface="Times New Roman" panose="02020603050405020304" pitchFamily="18" charset="0"/>
                <a:cs typeface="Times New Roman" panose="02020603050405020304" pitchFamily="18" charset="0"/>
              </a:rPr>
              <a:t>New Paradigm for Corporate Governance</a:t>
            </a:r>
            <a:br>
              <a:rPr lang="en-US" sz="3200" dirty="0"/>
            </a:br>
            <a:endParaRPr lang="en-US" sz="3200" dirty="0"/>
          </a:p>
        </p:txBody>
      </p:sp>
      <p:sp>
        <p:nvSpPr>
          <p:cNvPr id="3" name="Content Placeholder 2"/>
          <p:cNvSpPr>
            <a:spLocks noGrp="1"/>
          </p:cNvSpPr>
          <p:nvPr>
            <p:ph idx="1"/>
          </p:nvPr>
        </p:nvSpPr>
        <p:spPr>
          <a:xfrm>
            <a:off x="76200" y="990600"/>
            <a:ext cx="8839200" cy="5029200"/>
          </a:xfrm>
        </p:spPr>
        <p:txBody>
          <a:bodyPr/>
          <a:lstStyle/>
          <a:p>
            <a:r>
              <a:rPr lang="en-US" sz="1800" dirty="0">
                <a:latin typeface="Times New Roman" panose="02020603050405020304" pitchFamily="18" charset="0"/>
                <a:cs typeface="Times New Roman" panose="02020603050405020304" pitchFamily="18" charset="0"/>
              </a:rPr>
              <a:t>Lead with the strategy</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Confirm board involvement in the strategy</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Make the case for long-term investments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Describe capital allocation priorities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Explain why the right mix of directors is in the boardroom</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Address sustainability, citizenship and ESG/CSR</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Articulate the link between compensation design and corporate strategy</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Discuss how board practices and board culture support independent oversight</a:t>
            </a:r>
          </a:p>
        </p:txBody>
      </p:sp>
    </p:spTree>
    <p:extLst>
      <p:ext uri="{BB962C8B-B14F-4D97-AF65-F5344CB8AC3E}">
        <p14:creationId xmlns:p14="http://schemas.microsoft.com/office/powerpoint/2010/main" val="208565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31D231A-4180-4D0C-9596-E9F3DE105809}"/>
              </a:ext>
            </a:extLst>
          </p:cNvPr>
          <p:cNvSpPr>
            <a:spLocks noGrp="1" noChangeArrowheads="1"/>
          </p:cNvSpPr>
          <p:nvPr>
            <p:ph type="title" idx="4294967295"/>
          </p:nvPr>
        </p:nvSpPr>
        <p:spPr>
          <a:xfrm>
            <a:off x="1333500" y="152400"/>
            <a:ext cx="6477000" cy="3352800"/>
          </a:xfrm>
        </p:spPr>
        <p:txBody>
          <a:bodyPr>
            <a:noAutofit/>
          </a:bodyPr>
          <a:lstStyle/>
          <a:p>
            <a:pPr algn="ctr">
              <a:defRPr/>
            </a:pPr>
            <a:br>
              <a:rPr lang="en-US" sz="3600" dirty="0">
                <a:solidFill>
                  <a:schemeClr val="accent1">
                    <a:lumMod val="75000"/>
                  </a:schemeClr>
                </a:solidFill>
                <a:latin typeface="Arial Black" pitchFamily="34" charset="0"/>
              </a:rPr>
            </a:br>
            <a:br>
              <a:rPr lang="en-US" sz="3600" dirty="0">
                <a:solidFill>
                  <a:schemeClr val="accent1">
                    <a:lumMod val="75000"/>
                  </a:schemeClr>
                </a:solidFill>
                <a:latin typeface="Arial Black" pitchFamily="34" charset="0"/>
              </a:rPr>
            </a:br>
            <a:r>
              <a:rPr lang="en-US" sz="3600" dirty="0">
                <a:solidFill>
                  <a:schemeClr val="tx1"/>
                </a:solidFill>
                <a:latin typeface="Arial Black" pitchFamily="34" charset="0"/>
              </a:rPr>
              <a:t>Welcome to </a:t>
            </a:r>
            <a:r>
              <a:rPr lang="en-US" sz="3600" b="1" dirty="0">
                <a:solidFill>
                  <a:schemeClr val="tx1"/>
                </a:solidFill>
                <a:latin typeface="Times New Roman" panose="02020603050405020304" pitchFamily="18" charset="0"/>
                <a:cs typeface="Times New Roman" panose="02020603050405020304" pitchFamily="18" charset="0"/>
              </a:rPr>
              <a:t>ACCT 7050</a:t>
            </a:r>
            <a:br>
              <a:rPr lang="en-US" sz="3600" b="1" dirty="0">
                <a:solidFill>
                  <a:schemeClr val="tx1"/>
                </a:solidFill>
                <a:latin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BUSINESS SUSTAINABILITY, CORPORATE GOVERNANCE, AND ORGANIZATIONAL ETHICS</a:t>
            </a:r>
            <a:br>
              <a:rPr lang="en-US" sz="1800" dirty="0">
                <a:effectLst/>
                <a:latin typeface="Times New Roman" panose="02020603050405020304" pitchFamily="18" charset="0"/>
                <a:ea typeface="Times New Roman" panose="02020603050405020304" pitchFamily="18" charset="0"/>
              </a:rPr>
            </a:br>
            <a:br>
              <a:rPr lang="en-US" sz="3600" b="1" dirty="0">
                <a:solidFill>
                  <a:schemeClr val="tx1"/>
                </a:solidFill>
                <a:latin typeface="Times New Roman" panose="02020603050405020304" pitchFamily="18" charset="0"/>
                <a:cs typeface="Times New Roman" panose="02020603050405020304" pitchFamily="18" charset="0"/>
              </a:rPr>
            </a:br>
            <a:endParaRPr lang="en-US" sz="3600" b="1" dirty="0">
              <a:solidFill>
                <a:schemeClr val="tx1"/>
              </a:solidFill>
              <a:latin typeface="Times New Roman" panose="02020603050405020304" pitchFamily="18" charset="0"/>
              <a:cs typeface="Times New Roman" panose="02020603050405020304" pitchFamily="18" charset="0"/>
            </a:endParaRPr>
          </a:p>
        </p:txBody>
      </p:sp>
      <p:sp>
        <p:nvSpPr>
          <p:cNvPr id="4099" name="Rectangle 3">
            <a:extLst>
              <a:ext uri="{FF2B5EF4-FFF2-40B4-BE49-F238E27FC236}">
                <a16:creationId xmlns:a16="http://schemas.microsoft.com/office/drawing/2014/main" id="{22CAB9C9-C924-40AA-9CC7-3725477AEA7E}"/>
              </a:ext>
            </a:extLst>
          </p:cNvPr>
          <p:cNvSpPr>
            <a:spLocks noGrp="1" noChangeArrowheads="1"/>
          </p:cNvSpPr>
          <p:nvPr>
            <p:ph type="body" sz="half" idx="4294967295"/>
          </p:nvPr>
        </p:nvSpPr>
        <p:spPr>
          <a:xfrm>
            <a:off x="0" y="3086100"/>
            <a:ext cx="5943600" cy="3162300"/>
          </a:xfrm>
        </p:spPr>
        <p:txBody>
          <a:bodyPr>
            <a:normAutofit/>
          </a:bodyPr>
          <a:lstStyle/>
          <a:p>
            <a:pPr algn="ctr" eaLnBrk="1" hangingPunct="1">
              <a:lnSpc>
                <a:spcPct val="80000"/>
              </a:lnSpc>
              <a:buFontTx/>
              <a:buNone/>
            </a:pPr>
            <a:r>
              <a:rPr lang="en-US" altLang="en-US" sz="2800" b="1" dirty="0">
                <a:latin typeface="Times New Roman" panose="02020603050405020304" pitchFamily="18" charset="0"/>
                <a:cs typeface="Times New Roman" panose="02020603050405020304" pitchFamily="18" charset="0"/>
              </a:rPr>
              <a:t>By Zabihollah (</a:t>
            </a:r>
            <a:r>
              <a:rPr lang="en-US" altLang="en-US" sz="2800" b="1" dirty="0" err="1">
                <a:latin typeface="Times New Roman" panose="02020603050405020304" pitchFamily="18" charset="0"/>
                <a:cs typeface="Times New Roman" panose="02020603050405020304" pitchFamily="18" charset="0"/>
              </a:rPr>
              <a:t>Zabi</a:t>
            </a:r>
            <a:r>
              <a:rPr lang="en-US" altLang="en-US" sz="2800" b="1" dirty="0">
                <a:latin typeface="Times New Roman" panose="02020603050405020304" pitchFamily="18" charset="0"/>
                <a:cs typeface="Times New Roman" panose="02020603050405020304" pitchFamily="18" charset="0"/>
              </a:rPr>
              <a:t>) Rezaee</a:t>
            </a:r>
          </a:p>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PhD, CPA, CMA, CIA, CFE, CGFM, CSOXP, CGOVP, CGRCP, CGMA, CRMA </a:t>
            </a:r>
          </a:p>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Thompson-Hill Chair of Excellence </a:t>
            </a:r>
          </a:p>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&amp; Professor of Accountancy</a:t>
            </a:r>
          </a:p>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Crews School of Accountancy</a:t>
            </a:r>
          </a:p>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Fogelman College of Business and Economics </a:t>
            </a:r>
          </a:p>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The University of Memphis</a:t>
            </a:r>
          </a:p>
          <a:p>
            <a:pPr algn="ctr" eaLnBrk="1" hangingPunct="1">
              <a:lnSpc>
                <a:spcPct val="80000"/>
              </a:lnSpc>
              <a:buFontTx/>
              <a:buNone/>
            </a:pPr>
            <a:r>
              <a:rPr lang="en-US" altLang="en-US" sz="1800" b="1" dirty="0"/>
              <a:t>Spring 2021</a:t>
            </a:r>
            <a:endParaRPr lang="en-US" altLang="en-US" sz="18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0FA0AF3-B825-4EB2-930F-9F9F15EB164B}"/>
              </a:ext>
            </a:extLst>
          </p:cNvPr>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6248400" y="3086100"/>
            <a:ext cx="2895600" cy="2895600"/>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2590800"/>
            <a:ext cx="7620000" cy="1676400"/>
          </a:xfrm>
        </p:spPr>
        <p:txBody>
          <a:bodyPr/>
          <a:lstStyle/>
          <a:p>
            <a:pPr algn="ctr"/>
            <a:br>
              <a:rPr lang="en-US" dirty="0"/>
            </a:br>
            <a:r>
              <a:rPr lang="en-US" sz="3600" dirty="0">
                <a:latin typeface="Times New Roman" panose="02020603050405020304" pitchFamily="18" charset="0"/>
                <a:cs typeface="Times New Roman" panose="02020603050405020304" pitchFamily="18" charset="0"/>
              </a:rPr>
              <a:t>corporate governance</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measures</a:t>
            </a:r>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3</a:t>
            </a:r>
          </a:p>
        </p:txBody>
      </p:sp>
    </p:spTree>
    <p:extLst>
      <p:ext uri="{BB962C8B-B14F-4D97-AF65-F5344CB8AC3E}">
        <p14:creationId xmlns:p14="http://schemas.microsoft.com/office/powerpoint/2010/main" val="543298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57200"/>
            <a:ext cx="7391400" cy="838200"/>
          </a:xfrm>
          <a:noFill/>
        </p:spPr>
        <p:txBody>
          <a:bodyPr>
            <a:normAutofit fontScale="90000"/>
          </a:bodyPr>
          <a:lstStyle/>
          <a:p>
            <a:pPr eaLnBrk="1" hangingPunct="1">
              <a:defRPr/>
            </a:pPr>
            <a:br>
              <a:rPr lang="en-US" dirty="0"/>
            </a:br>
            <a:br>
              <a:rPr lang="en-US" dirty="0"/>
            </a:br>
            <a:r>
              <a:rPr lang="en-US" sz="4000" dirty="0">
                <a:solidFill>
                  <a:schemeClr val="accent1">
                    <a:lumMod val="75000"/>
                  </a:schemeClr>
                </a:solidFill>
              </a:rPr>
              <a:t> </a:t>
            </a:r>
            <a:r>
              <a:rPr lang="en-US" sz="4000" dirty="0">
                <a:solidFill>
                  <a:schemeClr val="tx1"/>
                </a:solidFill>
                <a:latin typeface="Times New Roman" panose="02020603050405020304" pitchFamily="18" charset="0"/>
                <a:cs typeface="Times New Roman" panose="02020603050405020304" pitchFamily="18" charset="0"/>
              </a:rPr>
              <a:t>Corporate Governance Mechanisms</a:t>
            </a:r>
          </a:p>
        </p:txBody>
      </p:sp>
      <p:sp>
        <p:nvSpPr>
          <p:cNvPr id="14339" name="Subtitle 2"/>
          <p:cNvSpPr>
            <a:spLocks noGrp="1"/>
          </p:cNvSpPr>
          <p:nvPr>
            <p:ph type="subTitle" idx="1"/>
          </p:nvPr>
        </p:nvSpPr>
        <p:spPr>
          <a:xfrm>
            <a:off x="541338" y="1676400"/>
            <a:ext cx="8221662" cy="4419600"/>
          </a:xfrm>
        </p:spPr>
        <p:txBody>
          <a:bodyPr/>
          <a:lstStyle/>
          <a:p>
            <a:pPr algn="just" eaLnBrk="1" hangingPunct="1"/>
            <a:r>
              <a:rPr lang="en-US" sz="1800" b="0" dirty="0">
                <a:latin typeface="Times New Roman" panose="02020603050405020304" pitchFamily="18" charset="0"/>
                <a:cs typeface="Times New Roman" panose="02020603050405020304" pitchFamily="18" charset="0"/>
              </a:rPr>
              <a:t>The corporate governance structure is shaped by: </a:t>
            </a:r>
          </a:p>
          <a:p>
            <a:pPr algn="just" eaLnBrk="1" hangingPunct="1"/>
            <a:endParaRPr lang="en-US" sz="1800" b="0" dirty="0">
              <a:latin typeface="Times New Roman" panose="02020603050405020304" pitchFamily="18" charset="0"/>
              <a:cs typeface="Times New Roman" panose="02020603050405020304" pitchFamily="18" charset="0"/>
            </a:endParaRPr>
          </a:p>
          <a:p>
            <a:pPr marL="342900" indent="-342900" algn="just" eaLnBrk="1" hangingPunct="1">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Internal corporate governance measures</a:t>
            </a:r>
          </a:p>
          <a:p>
            <a:pPr algn="just" eaLnBrk="1" hangingPunct="1"/>
            <a:endParaRPr lang="en-US" sz="1800" b="0" dirty="0">
              <a:latin typeface="Times New Roman" panose="02020603050405020304" pitchFamily="18" charset="0"/>
              <a:cs typeface="Times New Roman" panose="02020603050405020304" pitchFamily="18" charset="0"/>
            </a:endParaRPr>
          </a:p>
          <a:p>
            <a:pPr marL="342900" indent="-342900" algn="just" eaLnBrk="1" hangingPunct="1">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External governance measures</a:t>
            </a:r>
          </a:p>
        </p:txBody>
      </p:sp>
    </p:spTree>
    <p:extLst>
      <p:ext uri="{BB962C8B-B14F-4D97-AF65-F5344CB8AC3E}">
        <p14:creationId xmlns:p14="http://schemas.microsoft.com/office/powerpoint/2010/main" val="2809791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914400"/>
          </a:xfrm>
        </p:spPr>
        <p:txBody>
          <a:bodyPr/>
          <a:lstStyle/>
          <a:p>
            <a:pPr algn="ctr"/>
            <a:r>
              <a:rPr lang="en-US" sz="3600" dirty="0">
                <a:solidFill>
                  <a:schemeClr val="tx1"/>
                </a:solidFill>
                <a:latin typeface="Times New Roman" panose="02020603050405020304" pitchFamily="18" charset="0"/>
                <a:cs typeface="Times New Roman" panose="02020603050405020304" pitchFamily="18" charset="0"/>
              </a:rPr>
              <a:t>Internal Governance Mechanisms/Measures</a:t>
            </a:r>
            <a:endParaRPr lang="en-US" sz="3600" dirty="0"/>
          </a:p>
        </p:txBody>
      </p:sp>
      <p:sp>
        <p:nvSpPr>
          <p:cNvPr id="3" name="Content Placeholder 2"/>
          <p:cNvSpPr>
            <a:spLocks noGrp="1"/>
          </p:cNvSpPr>
          <p:nvPr>
            <p:ph idx="1"/>
          </p:nvPr>
        </p:nvSpPr>
        <p:spPr/>
        <p:txBody>
          <a:bodyPr/>
          <a:lstStyle/>
          <a:p>
            <a:pPr>
              <a:lnSpc>
                <a:spcPct val="150000"/>
              </a:lnSpc>
            </a:pPr>
            <a:r>
              <a:rPr lang="en-US" sz="1800" dirty="0">
                <a:latin typeface="Times New Roman" panose="02020603050405020304" pitchFamily="18" charset="0"/>
                <a:cs typeface="Times New Roman" panose="02020603050405020304" pitchFamily="18" charset="0"/>
              </a:rPr>
              <a:t>Board of directors</a:t>
            </a:r>
          </a:p>
          <a:p>
            <a:pPr>
              <a:lnSpc>
                <a:spcPct val="150000"/>
              </a:lnSpc>
            </a:pPr>
            <a:r>
              <a:rPr lang="en-US" sz="1800" dirty="0">
                <a:latin typeface="Times New Roman" panose="02020603050405020304" pitchFamily="18" charset="0"/>
                <a:cs typeface="Times New Roman" panose="02020603050405020304" pitchFamily="18" charset="0"/>
              </a:rPr>
              <a:t>Independent directors</a:t>
            </a:r>
          </a:p>
          <a:p>
            <a:pPr>
              <a:lnSpc>
                <a:spcPct val="150000"/>
              </a:lnSpc>
            </a:pPr>
            <a:r>
              <a:rPr lang="en-US" sz="1800" dirty="0">
                <a:latin typeface="Times New Roman" panose="02020603050405020304" pitchFamily="18" charset="0"/>
                <a:cs typeface="Times New Roman" panose="02020603050405020304" pitchFamily="18" charset="0"/>
              </a:rPr>
              <a:t>Audit committee</a:t>
            </a:r>
          </a:p>
          <a:p>
            <a:pPr>
              <a:lnSpc>
                <a:spcPct val="150000"/>
              </a:lnSpc>
            </a:pPr>
            <a:r>
              <a:rPr lang="en-US" sz="1800" dirty="0">
                <a:latin typeface="Times New Roman" panose="02020603050405020304" pitchFamily="18" charset="0"/>
                <a:cs typeface="Times New Roman" panose="02020603050405020304" pitchFamily="18" charset="0"/>
              </a:rPr>
              <a:t>Compensation committee</a:t>
            </a:r>
          </a:p>
          <a:p>
            <a:pPr>
              <a:lnSpc>
                <a:spcPct val="150000"/>
              </a:lnSpc>
            </a:pPr>
            <a:r>
              <a:rPr lang="en-US" sz="1800" dirty="0">
                <a:latin typeface="Times New Roman" panose="02020603050405020304" pitchFamily="18" charset="0"/>
                <a:cs typeface="Times New Roman" panose="02020603050405020304" pitchFamily="18" charset="0"/>
              </a:rPr>
              <a:t>Nomination committee</a:t>
            </a:r>
          </a:p>
          <a:p>
            <a:pPr>
              <a:lnSpc>
                <a:spcPct val="150000"/>
              </a:lnSpc>
            </a:pPr>
            <a:r>
              <a:rPr lang="en-US" sz="1800" dirty="0">
                <a:latin typeface="Times New Roman" panose="02020603050405020304" pitchFamily="18" charset="0"/>
                <a:cs typeface="Times New Roman" panose="02020603050405020304" pitchFamily="18" charset="0"/>
              </a:rPr>
              <a:t>Management</a:t>
            </a:r>
          </a:p>
          <a:p>
            <a:pPr>
              <a:lnSpc>
                <a:spcPct val="150000"/>
              </a:lnSpc>
            </a:pPr>
            <a:r>
              <a:rPr lang="en-US" sz="1800" dirty="0">
                <a:latin typeface="Times New Roman" panose="02020603050405020304" pitchFamily="18" charset="0"/>
                <a:cs typeface="Times New Roman" panose="02020603050405020304" pitchFamily="18" charset="0"/>
              </a:rPr>
              <a:t>Internal controls</a:t>
            </a:r>
          </a:p>
          <a:p>
            <a:pPr>
              <a:lnSpc>
                <a:spcPct val="150000"/>
              </a:lnSpc>
            </a:pPr>
            <a:r>
              <a:rPr lang="en-US" sz="1800" dirty="0">
                <a:latin typeface="Times New Roman" panose="02020603050405020304" pitchFamily="18" charset="0"/>
                <a:cs typeface="Times New Roman" panose="02020603050405020304" pitchFamily="18" charset="0"/>
              </a:rPr>
              <a:t>Internal audit functions</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430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914400"/>
          </a:xfrm>
        </p:spPr>
        <p:txBody>
          <a:bodyPr/>
          <a:lstStyle/>
          <a:p>
            <a:pPr algn="ctr"/>
            <a:r>
              <a:rPr lang="en-US" sz="3600" dirty="0">
                <a:solidFill>
                  <a:schemeClr val="tx1"/>
                </a:solidFill>
                <a:latin typeface="Times New Roman" panose="02020603050405020304" pitchFamily="18" charset="0"/>
                <a:cs typeface="Times New Roman" panose="02020603050405020304" pitchFamily="18" charset="0"/>
              </a:rPr>
              <a:t>External Mechanisms</a:t>
            </a:r>
            <a:endParaRPr lang="en-US" sz="3600" dirty="0"/>
          </a:p>
        </p:txBody>
      </p:sp>
      <p:sp>
        <p:nvSpPr>
          <p:cNvPr id="3" name="Content Placeholder 2"/>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Market for corporate control</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Capital market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Labor market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Federal and state statutes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Court decisions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Shareholders’ proposals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Best practices of investors’ activists</a:t>
            </a:r>
            <a:endParaRPr lang="en-US" sz="1800" dirty="0"/>
          </a:p>
        </p:txBody>
      </p:sp>
    </p:spTree>
    <p:extLst>
      <p:ext uri="{BB962C8B-B14F-4D97-AF65-F5344CB8AC3E}">
        <p14:creationId xmlns:p14="http://schemas.microsoft.com/office/powerpoint/2010/main" val="413940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57319152"/>
              </p:ext>
            </p:extLst>
          </p:nvPr>
        </p:nvGraphicFramePr>
        <p:xfrm>
          <a:off x="533400" y="1295400"/>
          <a:ext cx="8229600" cy="4793337"/>
        </p:xfrm>
        <a:graphic>
          <a:graphicData uri="http://schemas.openxmlformats.org/drawingml/2006/table">
            <a:tbl>
              <a:tblPr firstRow="1" bandRow="1">
                <a:effectLst>
                  <a:innerShdw blurRad="63500" dist="50800" dir="13500000">
                    <a:prstClr val="black">
                      <a:alpha val="50000"/>
                    </a:prstClr>
                  </a:innerShdw>
                </a:effectLst>
                <a:tableStyleId>{9D7B26C5-4107-4FEC-AEDC-1716B250A1EF}</a:tableStyleId>
              </a:tblPr>
              <a:tblGrid>
                <a:gridCol w="32766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tblGrid>
              <a:tr h="7278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kern="1200" dirty="0">
                          <a:solidFill>
                            <a:schemeClr val="tx1"/>
                          </a:solidFill>
                          <a:latin typeface="Times New Roman" panose="02020603050405020304" pitchFamily="18" charset="0"/>
                          <a:ea typeface="+mn-ea"/>
                          <a:cs typeface="Times New Roman" panose="02020603050405020304" pitchFamily="18" charset="0"/>
                        </a:rPr>
                        <a:t>Corporate Laws</a:t>
                      </a:r>
                    </a:p>
                    <a:p>
                      <a:pPr algn="ctr"/>
                      <a:endParaRPr lang="en-US" sz="18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May vary from state to state,</a:t>
                      </a:r>
                      <a:r>
                        <a:rPr kumimoji="0" lang="en-US" sz="1800" b="0" kern="1200" baseline="0" dirty="0">
                          <a:solidFill>
                            <a:schemeClr val="tx1"/>
                          </a:solidFill>
                          <a:latin typeface="Times New Roman" panose="02020603050405020304" pitchFamily="18" charset="0"/>
                          <a:ea typeface="+mn-ea"/>
                          <a:cs typeface="Times New Roman" panose="02020603050405020304" pitchFamily="18" charset="0"/>
                        </a:rPr>
                        <a:t> b</a:t>
                      </a:r>
                      <a:r>
                        <a:rPr kumimoji="0" lang="en-US" sz="1800" b="0" kern="1200" dirty="0">
                          <a:solidFill>
                            <a:schemeClr val="tx1"/>
                          </a:solidFill>
                          <a:latin typeface="Times New Roman" panose="02020603050405020304" pitchFamily="18" charset="0"/>
                          <a:ea typeface="+mn-ea"/>
                          <a:cs typeface="Times New Roman" panose="02020603050405020304" pitchFamily="18" charset="0"/>
                        </a:rPr>
                        <a:t>ut most have adopted Model Business Corporation Act</a:t>
                      </a:r>
                      <a:endParaRPr lang="en-US" sz="18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86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kern="1200" dirty="0">
                          <a:solidFill>
                            <a:schemeClr val="tx1"/>
                          </a:solidFill>
                          <a:latin typeface="Times New Roman" panose="02020603050405020304" pitchFamily="18" charset="0"/>
                          <a:ea typeface="+mn-ea"/>
                          <a:cs typeface="Times New Roman" panose="02020603050405020304" pitchFamily="18" charset="0"/>
                        </a:rPr>
                        <a:t>The Federal Securities Laws</a:t>
                      </a:r>
                    </a:p>
                    <a:p>
                      <a:pPr algn="ctr"/>
                      <a:endParaRPr lang="en-US" sz="18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The Securities Act of 1933 and the Securities Exchange Act of 1934,</a:t>
                      </a:r>
                    </a:p>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Sarbanes-Oxley (SOX) Act of 2002, </a:t>
                      </a:r>
                    </a:p>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Dodd-frank Act of 2010, </a:t>
                      </a:r>
                    </a:p>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JOBS Act of 2012</a:t>
                      </a:r>
                    </a:p>
                  </a:txBody>
                  <a:tcPr/>
                </a:tc>
                <a:extLst>
                  <a:ext uri="{0D108BD9-81ED-4DB2-BD59-A6C34878D82A}">
                    <a16:rowId xmlns:a16="http://schemas.microsoft.com/office/drawing/2014/main" val="10001"/>
                  </a:ext>
                </a:extLst>
              </a:tr>
              <a:tr h="11393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kern="1200" dirty="0">
                          <a:solidFill>
                            <a:schemeClr val="tx1"/>
                          </a:solidFill>
                          <a:latin typeface="Times New Roman" panose="02020603050405020304" pitchFamily="18" charset="0"/>
                          <a:ea typeface="+mn-ea"/>
                          <a:cs typeface="Times New Roman" panose="02020603050405020304" pitchFamily="18" charset="0"/>
                        </a:rPr>
                        <a:t>Listing Standards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kern="1200" dirty="0">
                          <a:solidFill>
                            <a:schemeClr val="tx1"/>
                          </a:solidFill>
                          <a:latin typeface="Times New Roman" panose="02020603050405020304" pitchFamily="18" charset="0"/>
                          <a:ea typeface="+mn-ea"/>
                          <a:cs typeface="Times New Roman" panose="02020603050405020304" pitchFamily="18" charset="0"/>
                        </a:rPr>
                        <a:t>Adopted by national stock exchanges</a:t>
                      </a:r>
                    </a:p>
                  </a:txBody>
                  <a:tcPr/>
                </a:tc>
                <a:extLst>
                  <a:ext uri="{0D108BD9-81ED-4DB2-BD59-A6C34878D82A}">
                    <a16:rowId xmlns:a16="http://schemas.microsoft.com/office/drawing/2014/main" val="10002"/>
                  </a:ext>
                </a:extLst>
              </a:tr>
              <a:tr h="1293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0" kern="1200" dirty="0">
                          <a:solidFill>
                            <a:schemeClr val="tx1"/>
                          </a:solidFill>
                          <a:latin typeface="Times New Roman" panose="02020603050405020304" pitchFamily="18" charset="0"/>
                          <a:ea typeface="+mn-ea"/>
                          <a:cs typeface="Times New Roman" panose="02020603050405020304" pitchFamily="18" charset="0"/>
                        </a:rPr>
                        <a:t>Best Practices </a:t>
                      </a:r>
                    </a:p>
                    <a:p>
                      <a:pPr algn="ctr"/>
                      <a:endParaRPr lang="en-US" sz="18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Recommended by professional organizations (e.g. The</a:t>
                      </a:r>
                    </a:p>
                    <a:p>
                      <a:pPr algn="ctr"/>
                      <a:r>
                        <a:rPr kumimoji="0" lang="en-US" sz="1800" b="0" kern="1200" dirty="0">
                          <a:solidFill>
                            <a:schemeClr val="tx1"/>
                          </a:solidFill>
                          <a:latin typeface="Times New Roman" panose="02020603050405020304" pitchFamily="18" charset="0"/>
                          <a:ea typeface="+mn-ea"/>
                          <a:cs typeface="Times New Roman" panose="02020603050405020304" pitchFamily="18" charset="0"/>
                        </a:rPr>
                        <a:t>Conference Board, the Business Roundtable Institute. Council of Institutional Investors), Europe Corporate Governance</a:t>
                      </a: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a:xfrm>
            <a:off x="152400" y="0"/>
            <a:ext cx="8686800" cy="1066800"/>
          </a:xfrm>
        </p:spPr>
        <p:txBody>
          <a:bodyPr/>
          <a:lstStyle/>
          <a:p>
            <a:pPr algn="ctr"/>
            <a:br>
              <a:rPr lang="en-US" sz="4400" u="sng" dirty="0"/>
            </a:br>
            <a:r>
              <a:rPr lang="en-US" sz="3600" dirty="0">
                <a:solidFill>
                  <a:schemeClr val="tx1"/>
                </a:solidFill>
                <a:latin typeface="Times New Roman" panose="02020603050405020304" pitchFamily="18" charset="0"/>
                <a:cs typeface="Times New Roman" panose="02020603050405020304" pitchFamily="18" charset="0"/>
              </a:rPr>
              <a:t>Sources of Corporate Governance Measures</a:t>
            </a:r>
          </a:p>
        </p:txBody>
      </p:sp>
    </p:spTree>
    <p:extLst>
      <p:ext uri="{BB962C8B-B14F-4D97-AF65-F5344CB8AC3E}">
        <p14:creationId xmlns:p14="http://schemas.microsoft.com/office/powerpoint/2010/main" val="17462406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
          <p:cNvSpPr>
            <a:spLocks noGrp="1" noChangeArrowheads="1"/>
          </p:cNvSpPr>
          <p:nvPr>
            <p:ph type="body" idx="1"/>
          </p:nvPr>
        </p:nvSpPr>
        <p:spPr>
          <a:xfrm>
            <a:off x="381000" y="2220545"/>
            <a:ext cx="8458200" cy="3447098"/>
          </a:xfrm>
        </p:spPr>
        <p:txBody>
          <a:bodyPr wrap="square" anchor="ctr">
            <a:spAutoFit/>
          </a:bodyPr>
          <a:lstStyle/>
          <a:p>
            <a:pPr algn="just" eaLnBrk="1" hangingPunct="1">
              <a:spcBef>
                <a:spcPct val="0"/>
              </a:spcBef>
            </a:pPr>
            <a:endParaRPr lang="en-US" altLang="en-US" dirty="0"/>
          </a:p>
          <a:p>
            <a:pPr marL="457200" indent="-457200" algn="just">
              <a:lnSpc>
                <a:spcPct val="150000"/>
              </a:lnSpc>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Establish an independent regulatory structure for the accounting profession</a:t>
            </a:r>
          </a:p>
          <a:p>
            <a:pPr marL="457200" indent="-457200" algn="just">
              <a:lnSpc>
                <a:spcPct val="150000"/>
              </a:lnSpc>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Set high standards and new guiding principles for corporate governance</a:t>
            </a:r>
          </a:p>
          <a:p>
            <a:pPr marL="457200" indent="-457200" algn="just">
              <a:lnSpc>
                <a:spcPct val="150000"/>
              </a:lnSpc>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Improve the quality and transparency of financial reporting </a:t>
            </a:r>
          </a:p>
          <a:p>
            <a:pPr marL="457200" indent="-457200" algn="just">
              <a:lnSpc>
                <a:spcPct val="150000"/>
              </a:lnSpc>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Improve the objectivity and credibility of audit functions  </a:t>
            </a:r>
          </a:p>
          <a:p>
            <a:pPr marL="457200" indent="-457200" algn="just">
              <a:lnSpc>
                <a:spcPct val="150000"/>
              </a:lnSpc>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Empower the audit committee</a:t>
            </a:r>
          </a:p>
          <a:p>
            <a:pPr marL="457200" indent="-457200" algn="just">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Create more severe civil and criminal remedies for violations of federal securities laws</a:t>
            </a:r>
          </a:p>
          <a:p>
            <a:pPr marL="457200" indent="-457200" algn="just">
              <a:lnSpc>
                <a:spcPct val="150000"/>
              </a:lnSpc>
              <a:spcBef>
                <a:spcPct val="0"/>
              </a:spcBef>
              <a:buFont typeface="+mj-lt"/>
              <a:buAutoNum type="arabicPeriod"/>
            </a:pPr>
            <a:r>
              <a:rPr lang="en-US" altLang="en-US" sz="1800" dirty="0">
                <a:latin typeface="Times New Roman" panose="02020603050405020304" pitchFamily="18" charset="0"/>
                <a:cs typeface="Times New Roman" panose="02020603050405020304" pitchFamily="18" charset="0"/>
              </a:rPr>
              <a:t>Increase the independence of securities analysts</a:t>
            </a:r>
          </a:p>
        </p:txBody>
      </p:sp>
      <p:sp>
        <p:nvSpPr>
          <p:cNvPr id="4" name="Rectangle 3"/>
          <p:cNvSpPr/>
          <p:nvPr/>
        </p:nvSpPr>
        <p:spPr>
          <a:xfrm>
            <a:off x="152400" y="533400"/>
            <a:ext cx="8686800" cy="646331"/>
          </a:xfrm>
          <a:prstGeom prst="rect">
            <a:avLst/>
          </a:prstGeom>
        </p:spPr>
        <p:txBody>
          <a:bodyPr wrap="square">
            <a:spAutoFit/>
          </a:bodyPr>
          <a:lstStyle/>
          <a:p>
            <a:pPr algn="ctr"/>
            <a:r>
              <a:rPr lang="en-US" sz="3600" b="1" dirty="0">
                <a:latin typeface="Arial Black" pitchFamily="34" charset="0"/>
              </a:rPr>
              <a:t>SOX Purposes</a:t>
            </a:r>
          </a:p>
        </p:txBody>
      </p:sp>
    </p:spTree>
    <p:extLst>
      <p:ext uri="{BB962C8B-B14F-4D97-AF65-F5344CB8AC3E}">
        <p14:creationId xmlns:p14="http://schemas.microsoft.com/office/powerpoint/2010/main" val="572970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338" y="0"/>
            <a:ext cx="8061325" cy="914400"/>
          </a:xfrm>
          <a:noFill/>
        </p:spPr>
        <p:txBody>
          <a:bodyPr>
            <a:normAutofit/>
          </a:bodyPr>
          <a:lstStyle/>
          <a:p>
            <a:pPr eaLnBrk="1" hangingPunct="1">
              <a:defRPr/>
            </a:pPr>
            <a:r>
              <a:rPr lang="en-US" sz="3600" dirty="0">
                <a:solidFill>
                  <a:schemeClr val="tx1"/>
                </a:solidFill>
                <a:latin typeface="Times New Roman" panose="02020603050405020304" pitchFamily="18" charset="0"/>
                <a:cs typeface="Times New Roman" panose="02020603050405020304" pitchFamily="18" charset="0"/>
              </a:rPr>
              <a:t>Summary of the Provisions of SOX </a:t>
            </a:r>
          </a:p>
        </p:txBody>
      </p:sp>
      <p:sp>
        <p:nvSpPr>
          <p:cNvPr id="3" name="Subtitle 2"/>
          <p:cNvSpPr>
            <a:spLocks noGrp="1"/>
          </p:cNvSpPr>
          <p:nvPr>
            <p:ph type="subTitle" idx="1"/>
          </p:nvPr>
        </p:nvSpPr>
        <p:spPr>
          <a:xfrm>
            <a:off x="152400" y="990600"/>
            <a:ext cx="8450263" cy="5105400"/>
          </a:xfrm>
        </p:spPr>
        <p:txBody>
          <a:bodyPr>
            <a:normAutofit/>
          </a:bodyPr>
          <a:lstStyle/>
          <a:p>
            <a:pPr eaLnBrk="1" hangingPunct="1">
              <a:defRPr/>
            </a:pPr>
            <a:endParaRPr lang="en-US" sz="1900" b="0" dirty="0">
              <a:solidFill>
                <a:schemeClr val="accent1">
                  <a:lumMod val="75000"/>
                </a:schemeClr>
              </a:solidFill>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1. Mandatory formation of the audit committee</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2. Enhanced audit committee responsibility for hiring, firing, compensating, and overseeing auditors and preapproval of non-audit services</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3. Disclosure of audit committee “financial expert”</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4. Executives (CEOs and CFOs) certification of the accuracy and completeness of quarterly and annual reports</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5. Management assessment and reporting of the effectiveness of disclosure controls and procedures</a:t>
            </a:r>
          </a:p>
          <a:p>
            <a:pPr algn="just" eaLnBrk="1" hangingPunct="1">
              <a:defRPr/>
            </a:pPr>
            <a:endParaRPr lang="en-US" sz="1800" dirty="0">
              <a:latin typeface="Times New Roman" panose="02020603050405020304" pitchFamily="18" charset="0"/>
              <a:cs typeface="Times New Roman" panose="02020603050405020304" pitchFamily="18" charset="0"/>
            </a:endParaRPr>
          </a:p>
          <a:p>
            <a:pPr algn="just" eaLnBrk="1" hangingPunct="1">
              <a:defRPr/>
            </a:pPr>
            <a:endParaRPr lang="en-US" sz="1800" dirty="0">
              <a:latin typeface="Arial Black" pitchFamily="34" charset="0"/>
            </a:endParaRPr>
          </a:p>
          <a:p>
            <a:pPr algn="just" eaLnBrk="1" hangingPunct="1">
              <a:defRPr/>
            </a:pPr>
            <a:endParaRPr lang="en-US" sz="1800" dirty="0">
              <a:latin typeface="Arial Black" pitchFamily="34" charset="0"/>
            </a:endParaRPr>
          </a:p>
        </p:txBody>
      </p:sp>
    </p:spTree>
    <p:extLst>
      <p:ext uri="{BB962C8B-B14F-4D97-AF65-F5344CB8AC3E}">
        <p14:creationId xmlns:p14="http://schemas.microsoft.com/office/powerpoint/2010/main" val="3688290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762000"/>
          </a:xfrm>
        </p:spPr>
        <p:txBody>
          <a:bodyPr/>
          <a:lstStyle/>
          <a:p>
            <a:pPr algn="ctr"/>
            <a:r>
              <a:rPr lang="en-US" sz="3600" dirty="0">
                <a:solidFill>
                  <a:srgbClr val="000000"/>
                </a:solidFill>
                <a:latin typeface="Times New Roman" panose="02020603050405020304" pitchFamily="18" charset="0"/>
                <a:cs typeface="Times New Roman" panose="02020603050405020304" pitchFamily="18" charset="0"/>
              </a:rPr>
              <a:t>Summary of the Provisions of SOX (cont.)</a:t>
            </a:r>
            <a:endParaRPr lang="en-US" dirty="0"/>
          </a:p>
        </p:txBody>
      </p:sp>
      <p:sp>
        <p:nvSpPr>
          <p:cNvPr id="3" name="Content Placeholder 2"/>
          <p:cNvSpPr>
            <a:spLocks noGrp="1"/>
          </p:cNvSpPr>
          <p:nvPr>
            <p:ph idx="1"/>
          </p:nvPr>
        </p:nvSpPr>
        <p:spPr/>
        <p:txBody>
          <a:bodyPr/>
          <a:lstStyle/>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6. Ban on personal loans by companies to their directors or executives other than certain regular consumer loans</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7. Establishment of procedures by each audit committee for receiving, retaining, and handling complaints received by the company concerning accounting, internal controls, or auditing matters</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8. Forfeiture by CEO or CFO of certain bonuses and profits when the company restates its financial statements</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9. Improper influence on conduct of audits</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10. Officers and directors’ bars and penalties for violations of securities’ laws or misconduct</a:t>
            </a:r>
          </a:p>
          <a:p>
            <a:pPr marL="0" indent="0">
              <a:buNone/>
            </a:pPr>
            <a:endParaRPr lang="en-US" dirty="0"/>
          </a:p>
        </p:txBody>
      </p:sp>
    </p:spTree>
    <p:extLst>
      <p:ext uri="{BB962C8B-B14F-4D97-AF65-F5344CB8AC3E}">
        <p14:creationId xmlns:p14="http://schemas.microsoft.com/office/powerpoint/2010/main" val="179293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541338" y="0"/>
            <a:ext cx="8061325" cy="1600200"/>
          </a:xfrm>
          <a:noFill/>
        </p:spPr>
        <p:txBody>
          <a:bodyPr>
            <a:normAutofit/>
          </a:bodyPr>
          <a:lstStyle/>
          <a:p>
            <a:pPr>
              <a:defRPr/>
            </a:pPr>
            <a:r>
              <a:rPr lang="en-US" sz="3600" dirty="0">
                <a:solidFill>
                  <a:schemeClr val="tx1"/>
                </a:solidFill>
                <a:latin typeface="Times New Roman" panose="02020603050405020304" pitchFamily="18" charset="0"/>
                <a:cs typeface="Times New Roman" panose="02020603050405020304" pitchFamily="18" charset="0"/>
              </a:rPr>
              <a:t>Summary of the </a:t>
            </a:r>
            <a:r>
              <a:rPr lang="en-US" sz="3600" dirty="0">
                <a:latin typeface="Times New Roman" panose="02020603050405020304" pitchFamily="18" charset="0"/>
                <a:cs typeface="Times New Roman" panose="02020603050405020304" pitchFamily="18" charset="0"/>
              </a:rPr>
              <a:t>Financial Reporting </a:t>
            </a:r>
            <a:r>
              <a:rPr lang="en-US" sz="3600" dirty="0">
                <a:solidFill>
                  <a:schemeClr val="tx1"/>
                </a:solidFill>
                <a:latin typeface="Times New Roman" panose="02020603050405020304" pitchFamily="18" charset="0"/>
                <a:cs typeface="Times New Roman" panose="02020603050405020304" pitchFamily="18" charset="0"/>
              </a:rPr>
              <a:t>Provisions of SOX </a:t>
            </a:r>
          </a:p>
        </p:txBody>
      </p:sp>
      <p:sp>
        <p:nvSpPr>
          <p:cNvPr id="3" name="Subtitle 2"/>
          <p:cNvSpPr>
            <a:spLocks noGrp="1"/>
          </p:cNvSpPr>
          <p:nvPr>
            <p:ph type="subTitle" idx="1"/>
          </p:nvPr>
        </p:nvSpPr>
        <p:spPr>
          <a:xfrm>
            <a:off x="541338" y="1066800"/>
            <a:ext cx="8061325" cy="4343400"/>
          </a:xfrm>
        </p:spPr>
        <p:txBody>
          <a:bodyPr>
            <a:noAutofit/>
          </a:bodyPr>
          <a:lstStyle/>
          <a:p>
            <a:pPr algn="l" eaLnBrk="1" hangingPunct="1">
              <a:defRPr/>
            </a:pPr>
            <a:r>
              <a:rPr lang="en-US" sz="1800" b="0" dirty="0">
                <a:latin typeface="Times New Roman" panose="02020603050405020304" pitchFamily="18" charset="0"/>
                <a:cs typeface="Times New Roman" panose="02020603050405020304" pitchFamily="18" charset="0"/>
              </a:rPr>
              <a:t>:</a:t>
            </a:r>
          </a:p>
          <a:p>
            <a:pPr eaLnBrk="1" hangingPunct="1">
              <a:defRPr/>
            </a:pPr>
            <a:endParaRPr lang="en-US" sz="1800" u="sng" dirty="0">
              <a:solidFill>
                <a:schemeClr val="accent1">
                  <a:lumMod val="75000"/>
                </a:schemeClr>
              </a:solidFill>
              <a:latin typeface="Times New Roman" panose="02020603050405020304" pitchFamily="18" charset="0"/>
              <a:cs typeface="Times New Roman" panose="02020603050405020304" pitchFamily="18" charset="0"/>
            </a:endParaRPr>
          </a:p>
          <a:p>
            <a:pPr algn="just" eaLnBrk="1" hangingPunct="1">
              <a:lnSpc>
                <a:spcPct val="150000"/>
              </a:lnSpc>
              <a:defRPr/>
            </a:pPr>
            <a:r>
              <a:rPr lang="en-US" sz="1800" b="0" dirty="0">
                <a:latin typeface="Times New Roman" panose="02020603050405020304" pitchFamily="18" charset="0"/>
                <a:cs typeface="Times New Roman" panose="02020603050405020304" pitchFamily="18" charset="0"/>
              </a:rPr>
              <a:t>1. CEO/CFO certification of financial reports</a:t>
            </a:r>
          </a:p>
          <a:p>
            <a:pPr algn="just" eaLnBrk="1" hangingPunct="1">
              <a:lnSpc>
                <a:spcPct val="150000"/>
              </a:lnSpc>
              <a:defRPr/>
            </a:pPr>
            <a:r>
              <a:rPr lang="en-US" sz="1800" b="0" dirty="0">
                <a:latin typeface="Times New Roman" panose="02020603050405020304" pitchFamily="18" charset="0"/>
                <a:cs typeface="Times New Roman" panose="02020603050405020304" pitchFamily="18" charset="0"/>
              </a:rPr>
              <a:t>2. Internal control report by management</a:t>
            </a:r>
          </a:p>
          <a:p>
            <a:pPr algn="just" eaLnBrk="1" hangingPunct="1">
              <a:lnSpc>
                <a:spcPct val="150000"/>
              </a:lnSpc>
              <a:defRPr/>
            </a:pPr>
            <a:r>
              <a:rPr lang="en-US" sz="1800" b="0" dirty="0">
                <a:latin typeface="Times New Roman" panose="02020603050405020304" pitchFamily="18" charset="0"/>
                <a:cs typeface="Times New Roman" panose="02020603050405020304" pitchFamily="18" charset="0"/>
              </a:rPr>
              <a:t>3. Attestation and report by auditors on management’s assessment of internal controls</a:t>
            </a:r>
          </a:p>
          <a:p>
            <a:pPr algn="just" eaLnBrk="1" hangingPunct="1">
              <a:lnSpc>
                <a:spcPct val="150000"/>
              </a:lnSpc>
              <a:defRPr/>
            </a:pPr>
            <a:r>
              <a:rPr lang="en-US" sz="1800" b="0" dirty="0">
                <a:latin typeface="Times New Roman" panose="02020603050405020304" pitchFamily="18" charset="0"/>
                <a:cs typeface="Times New Roman" panose="02020603050405020304" pitchFamily="18" charset="0"/>
              </a:rPr>
              <a:t>4. Disclosures of off–balance sheet arrangements</a:t>
            </a:r>
          </a:p>
          <a:p>
            <a:pPr algn="just" eaLnBrk="1" hangingPunct="1">
              <a:lnSpc>
                <a:spcPct val="150000"/>
              </a:lnSpc>
              <a:defRPr/>
            </a:pPr>
            <a:r>
              <a:rPr lang="en-US" sz="1800" b="0" dirty="0">
                <a:latin typeface="Times New Roman" panose="02020603050405020304" pitchFamily="18" charset="0"/>
                <a:cs typeface="Times New Roman" panose="02020603050405020304" pitchFamily="18" charset="0"/>
              </a:rPr>
              <a:t>5. Disclosures of contractual obligations</a:t>
            </a:r>
          </a:p>
          <a:p>
            <a:pPr algn="just" eaLnBrk="1" hangingPunct="1">
              <a:defRPr/>
            </a:pPr>
            <a:r>
              <a:rPr lang="en-US" sz="1800" b="0" dirty="0">
                <a:latin typeface="Times New Roman" panose="02020603050405020304" pitchFamily="18" charset="0"/>
                <a:cs typeface="Times New Roman" panose="02020603050405020304" pitchFamily="18" charset="0"/>
              </a:rPr>
              <a:t>6. Disclosures of reconciliation of non-GAAP financial measures pertaining to pro forma financial information</a:t>
            </a:r>
          </a:p>
          <a:p>
            <a:pPr algn="just" eaLnBrk="1" hangingPunct="1">
              <a:lnSpc>
                <a:spcPct val="150000"/>
              </a:lnSpc>
              <a:defRPr/>
            </a:pPr>
            <a:r>
              <a:rPr lang="en-US" sz="1800" b="0" dirty="0">
                <a:latin typeface="Times New Roman" panose="02020603050405020304" pitchFamily="18" charset="0"/>
                <a:cs typeface="Times New Roman" panose="02020603050405020304" pitchFamily="18" charset="0"/>
              </a:rPr>
              <a:t>7. Disclosures of material correcting adjustments by auditors</a:t>
            </a:r>
          </a:p>
          <a:p>
            <a:pPr algn="just" eaLnBrk="1" hangingPunct="1">
              <a:defRPr/>
            </a:pPr>
            <a:endParaRPr lang="en-US" sz="2000" b="0" dirty="0">
              <a:latin typeface="Arial Black" pitchFamily="34" charset="0"/>
            </a:endParaRPr>
          </a:p>
        </p:txBody>
      </p:sp>
    </p:spTree>
    <p:extLst>
      <p:ext uri="{BB962C8B-B14F-4D97-AF65-F5344CB8AC3E}">
        <p14:creationId xmlns:p14="http://schemas.microsoft.com/office/powerpoint/2010/main" val="260301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541338" y="0"/>
            <a:ext cx="8061325" cy="914400"/>
          </a:xfrm>
          <a:noFill/>
        </p:spPr>
        <p:txBody>
          <a:bodyPr>
            <a:normAutofit fontScale="90000"/>
          </a:bodyPr>
          <a:lstStyle/>
          <a:p>
            <a:pPr eaLnBrk="1" hangingPunct="1">
              <a:defRPr/>
            </a:pPr>
            <a:r>
              <a:rPr lang="en-US" sz="3600" dirty="0">
                <a:solidFill>
                  <a:schemeClr val="tx1"/>
                </a:solidFill>
                <a:latin typeface="Times New Roman" panose="02020603050405020304" pitchFamily="18" charset="0"/>
                <a:cs typeface="Times New Roman" panose="02020603050405020304" pitchFamily="18" charset="0"/>
              </a:rPr>
              <a:t>Summary of the Audit Provisions of SOX </a:t>
            </a:r>
          </a:p>
        </p:txBody>
      </p:sp>
      <p:sp>
        <p:nvSpPr>
          <p:cNvPr id="3" name="Subtitle 2"/>
          <p:cNvSpPr>
            <a:spLocks noGrp="1"/>
          </p:cNvSpPr>
          <p:nvPr>
            <p:ph type="subTitle" idx="1"/>
          </p:nvPr>
        </p:nvSpPr>
        <p:spPr>
          <a:xfrm>
            <a:off x="457200" y="1143000"/>
            <a:ext cx="8145463" cy="5715000"/>
          </a:xfrm>
        </p:spPr>
        <p:txBody>
          <a:bodyPr>
            <a:noAutofit/>
          </a:bodyPr>
          <a:lstStyle/>
          <a:p>
            <a:pPr algn="l" eaLnBrk="1" hangingPunct="1">
              <a:defRPr/>
            </a:pPr>
            <a:endParaRPr lang="en-US" sz="1800" b="0"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gn="just" eaLnBrk="1" hangingPunct="1">
              <a:buAutoNum type="arabicPeriod"/>
              <a:defRPr/>
            </a:pPr>
            <a:r>
              <a:rPr lang="en-US" sz="1800" b="0" dirty="0">
                <a:latin typeface="Times New Roman" panose="02020603050405020304" pitchFamily="18" charset="0"/>
                <a:cs typeface="Times New Roman" panose="02020603050405020304" pitchFamily="18" charset="0"/>
              </a:rPr>
              <a:t>Establishment of the Public Company Accounting Oversight Board (PCAOB) </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2. Registration with the PCAOB of public accounting firms that audit public companies</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3. Requirement that auditors be appointed, compensated, and overseen by the audit committee</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4. Many non-audit services are prohibited from being performed contemporaneously with an audit</a:t>
            </a:r>
          </a:p>
          <a:p>
            <a:pPr algn="just" eaLnBrk="1" hangingPunct="1">
              <a:defRPr/>
            </a:pPr>
            <a:endParaRPr lang="en-US" sz="1800" b="0" dirty="0">
              <a:latin typeface="Times New Roman" panose="02020603050405020304" pitchFamily="18" charset="0"/>
              <a:cs typeface="Times New Roman" panose="02020603050405020304" pitchFamily="18" charset="0"/>
            </a:endParaRPr>
          </a:p>
          <a:p>
            <a:pPr algn="just" eaLnBrk="1" hangingPunct="1">
              <a:defRPr/>
            </a:pPr>
            <a:r>
              <a:rPr lang="en-US" sz="1800" b="0" dirty="0">
                <a:latin typeface="Times New Roman" panose="02020603050405020304" pitchFamily="18" charset="0"/>
                <a:cs typeface="Times New Roman" panose="02020603050405020304" pitchFamily="18" charset="0"/>
              </a:rPr>
              <a:t>5. Rotation of the lead (or coordinating) audit partner and the lead review partner every five years</a:t>
            </a:r>
          </a:p>
        </p:txBody>
      </p:sp>
    </p:spTree>
    <p:extLst>
      <p:ext uri="{BB962C8B-B14F-4D97-AF65-F5344CB8AC3E}">
        <p14:creationId xmlns:p14="http://schemas.microsoft.com/office/powerpoint/2010/main" val="4961409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457200"/>
          </a:xfrm>
        </p:spPr>
        <p:txBody>
          <a:bodyPr/>
          <a:lstStyle/>
          <a:p>
            <a:pPr algn="ctr"/>
            <a:r>
              <a:rPr lang="en-US" sz="3600" dirty="0">
                <a:latin typeface="Times New Roman" panose="02020603050405020304" pitchFamily="18" charset="0"/>
                <a:cs typeface="Times New Roman" panose="02020603050405020304" pitchFamily="18" charset="0"/>
              </a:rPr>
              <a:t>A Little About Your Instructor</a:t>
            </a:r>
          </a:p>
        </p:txBody>
      </p:sp>
      <p:sp>
        <p:nvSpPr>
          <p:cNvPr id="3" name="Text Placeholder 2"/>
          <p:cNvSpPr>
            <a:spLocks noGrp="1"/>
          </p:cNvSpPr>
          <p:nvPr>
            <p:ph type="body" sz="half" idx="1"/>
          </p:nvPr>
        </p:nvSpPr>
        <p:spPr>
          <a:xfrm>
            <a:off x="76200" y="685800"/>
            <a:ext cx="4419600" cy="5410200"/>
          </a:xfrm>
        </p:spPr>
        <p:txBody>
          <a:bodyPr/>
          <a:lstStyle/>
          <a:p>
            <a:r>
              <a:rPr lang="en-US" sz="1800" dirty="0">
                <a:latin typeface="Times New Roman" panose="02020603050405020304" pitchFamily="18" charset="0"/>
                <a:cs typeface="Times New Roman" panose="02020603050405020304" pitchFamily="18" charset="0"/>
              </a:rPr>
              <a:t>PhD in Accounting</a:t>
            </a:r>
          </a:p>
          <a:p>
            <a:r>
              <a:rPr lang="en-US" sz="1800" dirty="0">
                <a:latin typeface="Times New Roman" panose="02020603050405020304" pitchFamily="18" charset="0"/>
                <a:cs typeface="Times New Roman" panose="02020603050405020304" pitchFamily="18" charset="0"/>
              </a:rPr>
              <a:t>Thompson-Hill Chair of Excellence</a:t>
            </a:r>
          </a:p>
          <a:p>
            <a:r>
              <a:rPr lang="en-US" sz="1800">
                <a:latin typeface="Times New Roman" panose="02020603050405020304" pitchFamily="18" charset="0"/>
                <a:cs typeface="Times New Roman" panose="02020603050405020304" pitchFamily="18" charset="0"/>
              </a:rPr>
              <a:t>10 </a:t>
            </a:r>
            <a:r>
              <a:rPr lang="en-US" sz="1800" dirty="0">
                <a:latin typeface="Times New Roman" panose="02020603050405020304" pitchFamily="18" charset="0"/>
                <a:cs typeface="Times New Roman" panose="02020603050405020304" pitchFamily="18" charset="0"/>
              </a:rPr>
              <a:t>certifications – CPA, CFE, CMA, CIA, CGFM, CSOXP, CGRCP, CGOVP, CGMA, CRMA</a:t>
            </a:r>
          </a:p>
          <a:p>
            <a:r>
              <a:rPr lang="en-US" sz="1800" dirty="0">
                <a:latin typeface="Times New Roman" panose="02020603050405020304" pitchFamily="18" charset="0"/>
                <a:cs typeface="Times New Roman" panose="02020603050405020304" pitchFamily="18" charset="0"/>
              </a:rPr>
              <a:t>250 articles</a:t>
            </a:r>
          </a:p>
          <a:p>
            <a:r>
              <a:rPr lang="en-US" sz="1800" dirty="0">
                <a:latin typeface="Times New Roman" panose="02020603050405020304" pitchFamily="18" charset="0"/>
                <a:cs typeface="Times New Roman" panose="02020603050405020304" pitchFamily="18" charset="0"/>
              </a:rPr>
              <a:t>300 presentations</a:t>
            </a:r>
          </a:p>
          <a:p>
            <a:r>
              <a:rPr lang="en-US" sz="1800" dirty="0">
                <a:latin typeface="Times New Roman" panose="02020603050405020304" pitchFamily="18" charset="0"/>
                <a:cs typeface="Times New Roman" panose="02020603050405020304" pitchFamily="18" charset="0"/>
              </a:rPr>
              <a:t>11 book chapters</a:t>
            </a:r>
          </a:p>
          <a:p>
            <a:pPr lvl="0"/>
            <a:r>
              <a:rPr lang="en-US" sz="1800" dirty="0">
                <a:latin typeface="Times New Roman" panose="02020603050405020304" pitchFamily="18" charset="0"/>
                <a:cs typeface="Times New Roman" panose="02020603050405020304" pitchFamily="18" charset="0"/>
              </a:rPr>
              <a:t>More than 35 years of teaching and practical experiences</a:t>
            </a:r>
          </a:p>
          <a:p>
            <a:pPr lvl="0"/>
            <a:r>
              <a:rPr lang="en-US" sz="1800" dirty="0">
                <a:latin typeface="Times New Roman" panose="02020603050405020304" pitchFamily="18" charset="0"/>
                <a:cs typeface="Times New Roman" panose="02020603050405020304" pitchFamily="18" charset="0"/>
              </a:rPr>
              <a:t>Served on the Standing Advisory Group of the PCAOB, 2004-2006</a:t>
            </a:r>
          </a:p>
          <a:p>
            <a:r>
              <a:rPr lang="en-US" sz="2000" dirty="0">
                <a:latin typeface="Times New Roman" panose="02020603050405020304" pitchFamily="18" charset="0"/>
                <a:cs typeface="Times New Roman" panose="02020603050405020304" pitchFamily="18" charset="0"/>
              </a:rPr>
              <a:t>12 books</a:t>
            </a:r>
          </a:p>
          <a:p>
            <a:r>
              <a:rPr lang="en-US" sz="2000" dirty="0">
                <a:latin typeface="Times New Roman" panose="02020603050405020304" pitchFamily="18" charset="0"/>
                <a:cs typeface="Times New Roman" panose="02020603050405020304" pitchFamily="18" charset="0"/>
              </a:rPr>
              <a:t>Editor of the Journal of Forensic Accounting Research (JFAR) of the AAA</a:t>
            </a:r>
          </a:p>
          <a:p>
            <a:endParaRPr lang="en-US" sz="2000" dirty="0">
              <a:latin typeface="Times New Roman" panose="02020603050405020304" pitchFamily="18" charset="0"/>
              <a:cs typeface="Times New Roman" panose="02020603050405020304" pitchFamily="18" charset="0"/>
            </a:endParaRPr>
          </a:p>
          <a:p>
            <a:endParaRPr lang="en-US" sz="2000" dirty="0"/>
          </a:p>
          <a:p>
            <a:endParaRPr lang="en-US" dirty="0"/>
          </a:p>
        </p:txBody>
      </p:sp>
      <p:sp>
        <p:nvSpPr>
          <p:cNvPr id="4" name="Content Placeholder 3"/>
          <p:cNvSpPr>
            <a:spLocks noGrp="1"/>
          </p:cNvSpPr>
          <p:nvPr>
            <p:ph sz="half" idx="2"/>
          </p:nvPr>
        </p:nvSpPr>
        <p:spPr>
          <a:xfrm>
            <a:off x="4495800" y="990600"/>
            <a:ext cx="4572000" cy="5029200"/>
          </a:xfrm>
        </p:spPr>
        <p:txBody>
          <a:bodyPr/>
          <a:lstStyle/>
          <a:p>
            <a:pPr marL="0" indent="0">
              <a:buNone/>
            </a:pPr>
            <a:r>
              <a:rPr lang="en-US" sz="1800" b="1" dirty="0">
                <a:latin typeface="Times New Roman" panose="02020603050405020304" pitchFamily="18" charset="0"/>
                <a:cs typeface="Times New Roman" panose="02020603050405020304" pitchFamily="18" charset="0"/>
              </a:rPr>
              <a:t>Business Sustainability, Corporate Governance, and Organizational Ethics</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https://books.google.com/books/about/Business_Sustainability_Corporate_Govern.html?id=LDr8wgEACAAJ</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Website</a:t>
            </a:r>
          </a:p>
          <a:p>
            <a:pPr lvl="1"/>
            <a:r>
              <a:rPr lang="en-US" sz="1800" dirty="0">
                <a:latin typeface="Times New Roman" panose="02020603050405020304" pitchFamily="18" charset="0"/>
                <a:cs typeface="Times New Roman" panose="02020603050405020304" pitchFamily="18" charset="0"/>
              </a:rPr>
              <a:t>https://www.memphis.edu/accountancy/faculty/zrezaee.php</a:t>
            </a:r>
          </a:p>
          <a:p>
            <a:pPr lvl="1"/>
            <a:r>
              <a:rPr lang="en-US" sz="1800" dirty="0">
                <a:latin typeface="Times New Roman" panose="02020603050405020304" pitchFamily="18" charset="0"/>
                <a:cs typeface="Times New Roman" panose="02020603050405020304" pitchFamily="18" charset="0"/>
              </a:rPr>
              <a:t>Email: zrezaee@memphis.edu</a:t>
            </a:r>
          </a:p>
          <a:p>
            <a:pPr lvl="1"/>
            <a:r>
              <a:rPr lang="en-US" sz="1800" dirty="0">
                <a:latin typeface="Times New Roman" panose="02020603050405020304" pitchFamily="18" charset="0"/>
                <a:cs typeface="Times New Roman" panose="02020603050405020304" pitchFamily="18" charset="0"/>
              </a:rPr>
              <a:t>Phone: 901-678-4652</a:t>
            </a:r>
          </a:p>
          <a:p>
            <a:pPr lvl="1"/>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13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762000"/>
          </a:xfrm>
        </p:spPr>
        <p:txBody>
          <a:bodyPr/>
          <a:lstStyle/>
          <a:p>
            <a:pPr algn="ctr"/>
            <a:r>
              <a:rPr lang="en-US" sz="3600" dirty="0">
                <a:solidFill>
                  <a:srgbClr val="000000"/>
                </a:solidFill>
                <a:latin typeface="Times New Roman" panose="02020603050405020304" pitchFamily="18" charset="0"/>
                <a:cs typeface="Times New Roman" panose="02020603050405020304" pitchFamily="18" charset="0"/>
              </a:rPr>
              <a:t>Summary of the Provisions of SOX (cont.)</a:t>
            </a:r>
            <a:endParaRPr lang="en-US" dirty="0"/>
          </a:p>
        </p:txBody>
      </p:sp>
      <p:sp>
        <p:nvSpPr>
          <p:cNvPr id="3" name="Content Placeholder 2"/>
          <p:cNvSpPr>
            <a:spLocks noGrp="1"/>
          </p:cNvSpPr>
          <p:nvPr>
            <p:ph idx="1"/>
          </p:nvPr>
        </p:nvSpPr>
        <p:spPr/>
        <p:txBody>
          <a:bodyPr/>
          <a:lstStyle/>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6. Auditors’ attestation to and reporting on management assessment of internal controls</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7. Limitations on partner compensation</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8. Disclosure of fees paid to the auditor </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9. Requirements for preapproval of audit and permitted non audit services by the audit committee</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10. Retention of audit work papers and documents for five years</a:t>
            </a:r>
          </a:p>
          <a:p>
            <a:pPr marL="0" lvl="0" indent="0" algn="just">
              <a:buNone/>
              <a:defRPr/>
            </a:pPr>
            <a:endParaRPr lang="en-US" sz="1800" dirty="0">
              <a:solidFill>
                <a:srgbClr val="000000"/>
              </a:solidFill>
              <a:latin typeface="Times New Roman" panose="02020603050405020304" pitchFamily="18" charset="0"/>
              <a:cs typeface="Times New Roman" panose="02020603050405020304" pitchFamily="18" charset="0"/>
            </a:endParaRPr>
          </a:p>
          <a:p>
            <a:pPr marL="0" lvl="0" indent="0" algn="just">
              <a:buNone/>
              <a:defRPr/>
            </a:pPr>
            <a:r>
              <a:rPr lang="en-US" sz="1800" dirty="0">
                <a:solidFill>
                  <a:srgbClr val="000000"/>
                </a:solidFill>
                <a:latin typeface="Times New Roman" panose="02020603050405020304" pitchFamily="18" charset="0"/>
                <a:cs typeface="Times New Roman" panose="02020603050405020304" pitchFamily="18" charset="0"/>
              </a:rPr>
              <a:t>11. Increased penalties for destruction of corporate audit records</a:t>
            </a:r>
            <a:endParaRPr lang="en-US" sz="1800" dirty="0">
              <a:solidFill>
                <a:srgbClr val="000099">
                  <a:lumMod val="75000"/>
                </a:srgbClr>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72181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04800" y="0"/>
            <a:ext cx="8610600" cy="1447800"/>
          </a:xfrm>
        </p:spPr>
        <p:txBody>
          <a:bodyPr/>
          <a:lstStyle/>
          <a:p>
            <a:pPr algn="ctr"/>
            <a:r>
              <a:rPr lang="en-US" sz="3600" dirty="0">
                <a:latin typeface="Times New Roman" panose="02020603050405020304" pitchFamily="18" charset="0"/>
                <a:cs typeface="Times New Roman" panose="02020603050405020304" pitchFamily="18" charset="0"/>
              </a:rPr>
              <a:t>Dodd-Frank Act of 2010: Financial Reform Act</a:t>
            </a:r>
          </a:p>
        </p:txBody>
      </p:sp>
      <p:sp>
        <p:nvSpPr>
          <p:cNvPr id="25603" name="Content Placeholder 2"/>
          <p:cNvSpPr>
            <a:spLocks noGrp="1"/>
          </p:cNvSpPr>
          <p:nvPr>
            <p:ph idx="1"/>
          </p:nvPr>
        </p:nvSpPr>
        <p:spPr>
          <a:xfrm>
            <a:off x="76200" y="1371600"/>
            <a:ext cx="8839200" cy="5029200"/>
          </a:xfrm>
        </p:spPr>
        <p:txBody>
          <a:bodyPr/>
          <a:lstStyle/>
          <a:p>
            <a:r>
              <a:rPr lang="en-US" sz="1800" dirty="0">
                <a:latin typeface="Times New Roman" panose="02020603050405020304" pitchFamily="18" charset="0"/>
                <a:cs typeface="Times New Roman" panose="02020603050405020304" pitchFamily="18" charset="0"/>
              </a:rPr>
              <a:t>Its provisions pertain to banks, hedge funds, credit rating agencies, and the derivatives market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Increases capital requirements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Regulates OTC derivatives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Establishes governance and compensation measures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Does not address Freddie Mac and Fannie Mae or Too-Big-To-Fail (TBTF)</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Authorizes the establishment of an oversight council to monitor systemic risk of financial institutions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Creation of a consumer protection bureau within the Federal Reserve</a:t>
            </a:r>
          </a:p>
          <a:p>
            <a:endParaRPr lang="en-US" sz="2000" dirty="0"/>
          </a:p>
        </p:txBody>
      </p:sp>
    </p:spTree>
    <p:extLst>
      <p:ext uri="{BB962C8B-B14F-4D97-AF65-F5344CB8AC3E}">
        <p14:creationId xmlns:p14="http://schemas.microsoft.com/office/powerpoint/2010/main" val="18058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0" y="-609600"/>
            <a:ext cx="8915400" cy="1905000"/>
          </a:xfrm>
        </p:spPr>
        <p:txBody>
          <a:bodyPr/>
          <a:lstStyle/>
          <a:p>
            <a:pPr algn="ctr"/>
            <a:r>
              <a:rPr lang="en-US" sz="3600" dirty="0">
                <a:latin typeface="Times New Roman" panose="02020603050405020304" pitchFamily="18" charset="0"/>
                <a:cs typeface="Times New Roman" panose="02020603050405020304" pitchFamily="18" charset="0"/>
              </a:rPr>
              <a:t>The Dodd-Frank Act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Other Areas of Regulatory Reform</a:t>
            </a:r>
          </a:p>
        </p:txBody>
      </p:sp>
      <p:sp>
        <p:nvSpPr>
          <p:cNvPr id="9" name="Rectangle 3"/>
          <p:cNvSpPr txBox="1">
            <a:spLocks noChangeArrowheads="1"/>
          </p:cNvSpPr>
          <p:nvPr/>
        </p:nvSpPr>
        <p:spPr>
          <a:xfrm>
            <a:off x="228600" y="2354263"/>
            <a:ext cx="8915400" cy="609600"/>
          </a:xfrm>
          <a:prstGeom prst="rect">
            <a:avLst/>
          </a:prstGeom>
        </p:spPr>
        <p:txBody>
          <a:bodyPr/>
          <a:lstStyle/>
          <a:p>
            <a:pPr marL="342900" indent="-342900" algn="just">
              <a:spcBef>
                <a:spcPct val="40000"/>
              </a:spcBef>
              <a:defRPr/>
            </a:pPr>
            <a:r>
              <a:rPr lang="en-US" sz="1400" kern="0" dirty="0">
                <a:latin typeface="+mj-lt"/>
              </a:rPr>
              <a:t>	</a:t>
            </a:r>
            <a:endParaRPr lang="en-US" sz="1600" kern="0" dirty="0">
              <a:latin typeface="+mj-lt"/>
            </a:endParaRPr>
          </a:p>
          <a:p>
            <a:pPr marL="342900" indent="-342900" algn="just">
              <a:spcBef>
                <a:spcPct val="40000"/>
              </a:spcBef>
              <a:defRPr/>
            </a:pPr>
            <a:endParaRPr lang="en-US" sz="1600" kern="0" dirty="0">
              <a:latin typeface="+mj-lt"/>
            </a:endParaRPr>
          </a:p>
          <a:p>
            <a:pPr marL="342900" indent="-342900" algn="just">
              <a:spcBef>
                <a:spcPct val="40000"/>
              </a:spcBef>
              <a:defRPr/>
            </a:pPr>
            <a:endParaRPr lang="en-US" sz="1600" kern="0" dirty="0">
              <a:latin typeface="+mj-lt"/>
            </a:endParaRPr>
          </a:p>
          <a:p>
            <a:pPr marL="342900" indent="-342900" algn="just">
              <a:spcBef>
                <a:spcPct val="40000"/>
              </a:spcBef>
              <a:defRPr/>
            </a:pPr>
            <a:endParaRPr lang="en-US" sz="1600" kern="0" dirty="0">
              <a:latin typeface="+mj-lt"/>
            </a:endParaRPr>
          </a:p>
          <a:p>
            <a:pPr marL="342900" indent="-342900" algn="just">
              <a:spcBef>
                <a:spcPct val="40000"/>
              </a:spcBef>
              <a:defRPr/>
            </a:pPr>
            <a:endParaRPr lang="en-US" sz="1600" kern="0" dirty="0">
              <a:latin typeface="+mj-lt"/>
            </a:endParaRPr>
          </a:p>
        </p:txBody>
      </p:sp>
      <p:graphicFrame>
        <p:nvGraphicFramePr>
          <p:cNvPr id="10" name="Diagram 9"/>
          <p:cNvGraphicFramePr/>
          <p:nvPr/>
        </p:nvGraphicFramePr>
        <p:xfrm>
          <a:off x="685800" y="1219200"/>
          <a:ext cx="7315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195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1143000"/>
          </a:xfrm>
        </p:spPr>
        <p:txBody>
          <a:bodyPr/>
          <a:lstStyle/>
          <a:p>
            <a:pPr algn="ctr"/>
            <a:r>
              <a:rPr lang="en-US" sz="3600" dirty="0">
                <a:latin typeface="Times New Roman" panose="02020603050405020304" pitchFamily="18" charset="0"/>
                <a:cs typeface="Times New Roman" panose="02020603050405020304" pitchFamily="18" charset="0"/>
              </a:rPr>
              <a:t>Jumpstart Our Business Startups Act (JOBS) Act of 2012</a:t>
            </a:r>
          </a:p>
        </p:txBody>
      </p:sp>
      <p:sp>
        <p:nvSpPr>
          <p:cNvPr id="3" name="Content Placeholder 2"/>
          <p:cNvSpPr>
            <a:spLocks noGrp="1"/>
          </p:cNvSpPr>
          <p:nvPr>
            <p:ph idx="1"/>
          </p:nvPr>
        </p:nvSpPr>
        <p:spPr>
          <a:xfrm>
            <a:off x="152400" y="1600200"/>
            <a:ext cx="8763000" cy="4419600"/>
          </a:xfrm>
        </p:spPr>
        <p:txBody>
          <a:bodyPr/>
          <a:lstStyle/>
          <a:p>
            <a:r>
              <a:rPr lang="en-US" sz="1800" dirty="0">
                <a:latin typeface="Times New Roman" panose="02020603050405020304" pitchFamily="18" charset="0"/>
                <a:cs typeface="Times New Roman" panose="02020603050405020304" pitchFamily="18" charset="0"/>
              </a:rPr>
              <a:t>Enables emerging growth companies (EGCs) to go public without being subject to full vigorous range of regulations </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May loosen investor protections in favor of creating more jobs </a:t>
            </a:r>
          </a:p>
          <a:p>
            <a:pPr mar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Allowing broker-dealers to issue research reports on EGCs before, during, or after IPOs</a:t>
            </a:r>
          </a:p>
          <a:p>
            <a:pPr marL="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 Permitting research analysts to communicate with investors and management in connection with the IPO of an EGC </a:t>
            </a:r>
          </a:p>
          <a:p>
            <a:endParaRPr lang="en-US" sz="2400" dirty="0"/>
          </a:p>
        </p:txBody>
      </p:sp>
    </p:spTree>
    <p:extLst>
      <p:ext uri="{BB962C8B-B14F-4D97-AF65-F5344CB8AC3E}">
        <p14:creationId xmlns:p14="http://schemas.microsoft.com/office/powerpoint/2010/main" val="25911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838200"/>
          </a:xfrm>
        </p:spPr>
        <p:txBody>
          <a:bodyPr/>
          <a:lstStyle/>
          <a:p>
            <a:pPr algn="ctr"/>
            <a:r>
              <a:rPr lang="en-US" sz="3600" dirty="0">
                <a:latin typeface="Times New Roman" panose="02020603050405020304" pitchFamily="18" charset="0"/>
                <a:cs typeface="Times New Roman" panose="02020603050405020304" pitchFamily="18" charset="0"/>
              </a:rPr>
              <a:t>Concerns of JOBS Act of 2012</a:t>
            </a:r>
          </a:p>
        </p:txBody>
      </p:sp>
      <p:sp>
        <p:nvSpPr>
          <p:cNvPr id="3" name="Content Placeholder 2"/>
          <p:cNvSpPr>
            <a:spLocks noGrp="1"/>
          </p:cNvSpPr>
          <p:nvPr>
            <p:ph idx="1"/>
          </p:nvPr>
        </p:nvSpPr>
        <p:spPr>
          <a:xfrm>
            <a:off x="0" y="1219200"/>
            <a:ext cx="9148273" cy="4953000"/>
          </a:xfrm>
        </p:spPr>
        <p:txBody>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Relaxation of IPO requirements may be detrimental to investors and the capital markets by: </a:t>
            </a:r>
          </a:p>
          <a:p>
            <a:pPr marL="0" indent="0">
              <a:lnSpc>
                <a:spcPct val="150000"/>
              </a:lnSpc>
              <a:buNone/>
            </a:pPr>
            <a:endParaRPr lang="en-US" sz="1800"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Reducing transparency and investor protection</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Making securities law enforcement more difficult</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Reducing publicly available information by exempting EGCs from currently mandated certain disclosure and other requirements</a:t>
            </a:r>
          </a:p>
          <a:p>
            <a:endParaRPr lang="en-US" sz="2800" dirty="0"/>
          </a:p>
        </p:txBody>
      </p:sp>
    </p:spTree>
    <p:extLst>
      <p:ext uri="{BB962C8B-B14F-4D97-AF65-F5344CB8AC3E}">
        <p14:creationId xmlns:p14="http://schemas.microsoft.com/office/powerpoint/2010/main" val="317951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2743200"/>
            <a:ext cx="7620000" cy="1981200"/>
          </a:xfrm>
        </p:spPr>
        <p:txBody>
          <a:bodyPr/>
          <a:lstStyle/>
          <a:p>
            <a:pPr algn="ctr"/>
            <a:br>
              <a:rPr lang="en-US" dirty="0"/>
            </a:br>
            <a:r>
              <a:rPr lang="en-US" sz="3600" dirty="0">
                <a:latin typeface="Times New Roman" panose="02020603050405020304" pitchFamily="18" charset="0"/>
                <a:cs typeface="Times New Roman" panose="02020603050405020304" pitchFamily="18" charset="0"/>
              </a:rPr>
              <a:t>corporate governance</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functions</a:t>
            </a:r>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4</a:t>
            </a:r>
          </a:p>
        </p:txBody>
      </p:sp>
    </p:spTree>
    <p:extLst>
      <p:ext uri="{BB962C8B-B14F-4D97-AF65-F5344CB8AC3E}">
        <p14:creationId xmlns:p14="http://schemas.microsoft.com/office/powerpoint/2010/main" val="97631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val 2"/>
          <p:cNvSpPr>
            <a:spLocks noChangeArrowheads="1"/>
          </p:cNvSpPr>
          <p:nvPr/>
        </p:nvSpPr>
        <p:spPr bwMode="auto">
          <a:xfrm>
            <a:off x="1554163" y="695325"/>
            <a:ext cx="1943100" cy="915988"/>
          </a:xfrm>
          <a:prstGeom prst="ellipse">
            <a:avLst/>
          </a:prstGeom>
          <a:solidFill>
            <a:srgbClr val="FFFFFF"/>
          </a:solidFill>
          <a:ln w="9525">
            <a:round/>
            <a:headEnd/>
            <a:tailEnd/>
          </a:ln>
          <a:scene3d>
            <a:camera prst="legacyObliqueBottom"/>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39" name="Text Box 3"/>
          <p:cNvSpPr txBox="1">
            <a:spLocks noChangeArrowheads="1"/>
          </p:cNvSpPr>
          <p:nvPr/>
        </p:nvSpPr>
        <p:spPr bwMode="auto">
          <a:xfrm>
            <a:off x="1620838" y="931863"/>
            <a:ext cx="17145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MANAGERIAL </a:t>
            </a:r>
            <a:endParaRPr lang="en-US" altLang="en-US" sz="1800">
              <a:ea typeface="Times New Roman" panose="02020603050405020304" pitchFamily="18" charset="0"/>
              <a:cs typeface="Courier New" panose="02070309020205020404" pitchFamily="49" charset="0"/>
            </a:endParaRPr>
          </a:p>
        </p:txBody>
      </p:sp>
      <p:sp>
        <p:nvSpPr>
          <p:cNvPr id="14340" name="Oval 4"/>
          <p:cNvSpPr>
            <a:spLocks noChangeArrowheads="1"/>
          </p:cNvSpPr>
          <p:nvPr/>
        </p:nvSpPr>
        <p:spPr bwMode="auto">
          <a:xfrm>
            <a:off x="4048125" y="533400"/>
            <a:ext cx="1828800" cy="571500"/>
          </a:xfrm>
          <a:prstGeom prst="ellipse">
            <a:avLst/>
          </a:prstGeom>
          <a:solidFill>
            <a:srgbClr val="FFFFFF"/>
          </a:solidFill>
          <a:ln w="9525">
            <a:round/>
            <a:headEnd/>
            <a:tailEnd/>
          </a:ln>
          <a:scene3d>
            <a:camera prst="legacyObliqueBottom"/>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1" name="Oval 5"/>
          <p:cNvSpPr>
            <a:spLocks noChangeArrowheads="1"/>
          </p:cNvSpPr>
          <p:nvPr/>
        </p:nvSpPr>
        <p:spPr bwMode="auto">
          <a:xfrm>
            <a:off x="6380163" y="1085850"/>
            <a:ext cx="1943100" cy="915988"/>
          </a:xfrm>
          <a:prstGeom prst="ellipse">
            <a:avLst/>
          </a:prstGeom>
          <a:solidFill>
            <a:srgbClr val="FFFFFF"/>
          </a:solidFill>
          <a:ln w="9525">
            <a:round/>
            <a:headEnd/>
            <a:tailEnd/>
          </a:ln>
          <a:scene3d>
            <a:camera prst="legacyObliqueBottom">
              <a:rot lat="21299970" lon="0" rev="0"/>
            </a:camera>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2" name="Text Box 6"/>
          <p:cNvSpPr txBox="1">
            <a:spLocks noChangeArrowheads="1"/>
          </p:cNvSpPr>
          <p:nvPr/>
        </p:nvSpPr>
        <p:spPr bwMode="auto">
          <a:xfrm>
            <a:off x="4114800" y="609600"/>
            <a:ext cx="17145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OVERSIGHT </a:t>
            </a:r>
            <a:endParaRPr lang="en-US" altLang="en-US" sz="1800">
              <a:ea typeface="Times New Roman" panose="02020603050405020304" pitchFamily="18" charset="0"/>
              <a:cs typeface="Courier New" panose="02070309020205020404" pitchFamily="49" charset="0"/>
            </a:endParaRPr>
          </a:p>
        </p:txBody>
      </p:sp>
      <p:sp>
        <p:nvSpPr>
          <p:cNvPr id="14343" name="Text Box 7"/>
          <p:cNvSpPr txBox="1">
            <a:spLocks noChangeArrowheads="1"/>
          </p:cNvSpPr>
          <p:nvPr/>
        </p:nvSpPr>
        <p:spPr bwMode="auto">
          <a:xfrm>
            <a:off x="6400800" y="1371600"/>
            <a:ext cx="187166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MONITORING </a:t>
            </a:r>
            <a:endParaRPr lang="en-US" altLang="en-US" sz="1100">
              <a:ea typeface="Times New Roman" panose="02020603050405020304" pitchFamily="18" charset="0"/>
              <a:cs typeface="Courier New" panose="02070309020205020404" pitchFamily="49" charset="0"/>
            </a:endParaRPr>
          </a:p>
          <a:p>
            <a:pPr>
              <a:spcBef>
                <a:spcPct val="0"/>
              </a:spcBef>
              <a:buFontTx/>
              <a:buNone/>
            </a:pPr>
            <a:endParaRPr lang="en-US" altLang="en-US" sz="1800">
              <a:ea typeface="Times New Roman" panose="02020603050405020304" pitchFamily="18" charset="0"/>
              <a:cs typeface="Courier New" panose="02070309020205020404" pitchFamily="49" charset="0"/>
            </a:endParaRPr>
          </a:p>
        </p:txBody>
      </p:sp>
      <p:sp>
        <p:nvSpPr>
          <p:cNvPr id="14344" name="Text Box 8"/>
          <p:cNvSpPr txBox="1">
            <a:spLocks noChangeArrowheads="1"/>
          </p:cNvSpPr>
          <p:nvPr/>
        </p:nvSpPr>
        <p:spPr bwMode="auto">
          <a:xfrm>
            <a:off x="3810000" y="990600"/>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Board of Directors </a:t>
            </a:r>
            <a:endParaRPr lang="en-US" altLang="en-US" sz="1100">
              <a:ea typeface="Times New Roman" panose="02020603050405020304" pitchFamily="18" charset="0"/>
              <a:cs typeface="Courier New" panose="02070309020205020404" pitchFamily="49" charset="0"/>
            </a:endParaRPr>
          </a:p>
          <a:p>
            <a:pPr algn="ctr">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Audit Committee</a:t>
            </a:r>
            <a:endParaRPr lang="en-US" altLang="en-US" sz="1800">
              <a:ea typeface="Times New Roman" panose="02020603050405020304" pitchFamily="18" charset="0"/>
              <a:cs typeface="Courier New" panose="02070309020205020404" pitchFamily="49" charset="0"/>
            </a:endParaRPr>
          </a:p>
        </p:txBody>
      </p:sp>
      <p:sp>
        <p:nvSpPr>
          <p:cNvPr id="14345" name="Text Box 9"/>
          <p:cNvSpPr txBox="1">
            <a:spLocks noChangeArrowheads="1"/>
          </p:cNvSpPr>
          <p:nvPr/>
        </p:nvSpPr>
        <p:spPr bwMode="auto">
          <a:xfrm>
            <a:off x="1828800" y="1657350"/>
            <a:ext cx="12573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Management</a:t>
            </a:r>
            <a:endParaRPr lang="en-US" altLang="en-US" sz="1800">
              <a:ea typeface="Times New Roman" panose="02020603050405020304" pitchFamily="18" charset="0"/>
              <a:cs typeface="Courier New" panose="02070309020205020404" pitchFamily="49" charset="0"/>
            </a:endParaRPr>
          </a:p>
        </p:txBody>
      </p:sp>
      <p:sp>
        <p:nvSpPr>
          <p:cNvPr id="14346" name="AutoShape 10"/>
          <p:cNvSpPr>
            <a:spLocks noChangeArrowheads="1"/>
          </p:cNvSpPr>
          <p:nvPr/>
        </p:nvSpPr>
        <p:spPr bwMode="auto">
          <a:xfrm rot="-6835772">
            <a:off x="6205538" y="1981200"/>
            <a:ext cx="228600" cy="977900"/>
          </a:xfrm>
          <a:prstGeom prst="can">
            <a:avLst>
              <a:gd name="adj" fmla="val 106271"/>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7" name="Text Box 11"/>
          <p:cNvSpPr txBox="1">
            <a:spLocks noChangeArrowheads="1"/>
          </p:cNvSpPr>
          <p:nvPr/>
        </p:nvSpPr>
        <p:spPr bwMode="auto">
          <a:xfrm>
            <a:off x="6526213" y="2136775"/>
            <a:ext cx="17145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Stakeholders</a:t>
            </a:r>
            <a:endParaRPr lang="en-US" altLang="en-US" sz="1800">
              <a:ea typeface="Times New Roman" panose="02020603050405020304" pitchFamily="18" charset="0"/>
              <a:cs typeface="Courier New" panose="02070309020205020404" pitchFamily="49" charset="0"/>
            </a:endParaRPr>
          </a:p>
        </p:txBody>
      </p:sp>
      <p:sp>
        <p:nvSpPr>
          <p:cNvPr id="14348" name="AutoShape 12"/>
          <p:cNvSpPr>
            <a:spLocks noChangeArrowheads="1"/>
          </p:cNvSpPr>
          <p:nvPr/>
        </p:nvSpPr>
        <p:spPr bwMode="auto">
          <a:xfrm rot="7805658">
            <a:off x="3354388" y="1625600"/>
            <a:ext cx="228600" cy="977900"/>
          </a:xfrm>
          <a:prstGeom prst="can">
            <a:avLst>
              <a:gd name="adj" fmla="val 106271"/>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9" name="Rectangle 13"/>
          <p:cNvSpPr>
            <a:spLocks noChangeArrowheads="1"/>
          </p:cNvSpPr>
          <p:nvPr/>
        </p:nvSpPr>
        <p:spPr bwMode="auto">
          <a:xfrm>
            <a:off x="5737225" y="533400"/>
            <a:ext cx="685800" cy="4746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0" name="AutoShape 14"/>
          <p:cNvSpPr>
            <a:spLocks noChangeArrowheads="1"/>
          </p:cNvSpPr>
          <p:nvPr/>
        </p:nvSpPr>
        <p:spPr bwMode="auto">
          <a:xfrm rot="-4027207">
            <a:off x="6323013" y="287337"/>
            <a:ext cx="457200" cy="949325"/>
          </a:xfrm>
          <a:prstGeom prst="triangle">
            <a:avLst>
              <a:gd name="adj" fmla="val 50000"/>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1" name="AutoShape 15"/>
          <p:cNvSpPr>
            <a:spLocks noChangeArrowheads="1"/>
          </p:cNvSpPr>
          <p:nvPr/>
        </p:nvSpPr>
        <p:spPr bwMode="auto">
          <a:xfrm rot="-9562771">
            <a:off x="5675313" y="533400"/>
            <a:ext cx="392112" cy="409575"/>
          </a:xfrm>
          <a:prstGeom prst="chevron">
            <a:avLst>
              <a:gd name="adj" fmla="val 67653"/>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2" name="AutoShape 16"/>
          <p:cNvSpPr>
            <a:spLocks noChangeArrowheads="1"/>
          </p:cNvSpPr>
          <p:nvPr/>
        </p:nvSpPr>
        <p:spPr bwMode="auto">
          <a:xfrm rot="-10307911">
            <a:off x="4751388" y="1387475"/>
            <a:ext cx="228600" cy="977900"/>
          </a:xfrm>
          <a:prstGeom prst="can">
            <a:avLst>
              <a:gd name="adj" fmla="val 106271"/>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3" name="Oval 17"/>
          <p:cNvSpPr>
            <a:spLocks noChangeArrowheads="1"/>
          </p:cNvSpPr>
          <p:nvPr/>
        </p:nvSpPr>
        <p:spPr bwMode="auto">
          <a:xfrm>
            <a:off x="3098800" y="1881188"/>
            <a:ext cx="3086100" cy="1600200"/>
          </a:xfrm>
          <a:prstGeom prst="ellipse">
            <a:avLst/>
          </a:prstGeom>
          <a:solidFill>
            <a:srgbClr val="FFFFFF"/>
          </a:solidFill>
          <a:ln w="9525">
            <a:round/>
            <a:headEnd/>
            <a:tailEnd/>
          </a:ln>
          <a:scene3d>
            <a:camera prst="legacyObliqueBottom"/>
            <a:lightRig rig="legacyFlat2" dir="b"/>
          </a:scene3d>
          <a:sp3d extrusionH="1878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4" name="Text Box 18"/>
          <p:cNvSpPr txBox="1">
            <a:spLocks noChangeArrowheads="1"/>
          </p:cNvSpPr>
          <p:nvPr/>
        </p:nvSpPr>
        <p:spPr bwMode="auto">
          <a:xfrm>
            <a:off x="3335338" y="2355850"/>
            <a:ext cx="2628900"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dirty="0">
                <a:latin typeface="Courier New" panose="02070309020205020404" pitchFamily="49" charset="0"/>
                <a:ea typeface="Times New Roman" panose="02020603050405020304" pitchFamily="18" charset="0"/>
                <a:cs typeface="Courier New" panose="02070309020205020404" pitchFamily="49" charset="0"/>
              </a:rPr>
              <a:t>Public Trust and Investor Confidence</a:t>
            </a:r>
            <a:endParaRPr lang="en-US" altLang="en-US" sz="1800" dirty="0">
              <a:ea typeface="Times New Roman" panose="02020603050405020304" pitchFamily="18" charset="0"/>
              <a:cs typeface="Courier New" panose="02070309020205020404" pitchFamily="49" charset="0"/>
            </a:endParaRPr>
          </a:p>
        </p:txBody>
      </p:sp>
      <p:sp>
        <p:nvSpPr>
          <p:cNvPr id="14355" name="Text Box 19"/>
          <p:cNvSpPr txBox="1">
            <a:spLocks noChangeArrowheads="1"/>
          </p:cNvSpPr>
          <p:nvPr/>
        </p:nvSpPr>
        <p:spPr bwMode="auto">
          <a:xfrm>
            <a:off x="3429000" y="3505200"/>
            <a:ext cx="23749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Corporate Governance Effectiveness</a:t>
            </a:r>
            <a:endParaRPr lang="en-US" altLang="en-US" sz="1800">
              <a:ea typeface="Times New Roman" panose="02020603050405020304" pitchFamily="18" charset="0"/>
              <a:cs typeface="Courier New" panose="02070309020205020404" pitchFamily="49" charset="0"/>
            </a:endParaRPr>
          </a:p>
        </p:txBody>
      </p:sp>
      <p:sp>
        <p:nvSpPr>
          <p:cNvPr id="14356" name="AutoShape 20"/>
          <p:cNvSpPr>
            <a:spLocks noChangeArrowheads="1"/>
          </p:cNvSpPr>
          <p:nvPr/>
        </p:nvSpPr>
        <p:spPr bwMode="auto">
          <a:xfrm rot="-8471242">
            <a:off x="3454400" y="3781425"/>
            <a:ext cx="227013" cy="977900"/>
          </a:xfrm>
          <a:prstGeom prst="can">
            <a:avLst>
              <a:gd name="adj" fmla="val 107014"/>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7" name="AutoShape 21"/>
          <p:cNvSpPr>
            <a:spLocks noChangeArrowheads="1"/>
          </p:cNvSpPr>
          <p:nvPr/>
        </p:nvSpPr>
        <p:spPr bwMode="auto">
          <a:xfrm rot="9917305">
            <a:off x="4879975" y="3900488"/>
            <a:ext cx="227013" cy="977900"/>
          </a:xfrm>
          <a:prstGeom prst="can">
            <a:avLst>
              <a:gd name="adj" fmla="val 107014"/>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8" name="AutoShape 22"/>
          <p:cNvSpPr>
            <a:spLocks noChangeArrowheads="1"/>
          </p:cNvSpPr>
          <p:nvPr/>
        </p:nvSpPr>
        <p:spPr bwMode="auto">
          <a:xfrm rot="6604966">
            <a:off x="6296819" y="3286919"/>
            <a:ext cx="227012" cy="977900"/>
          </a:xfrm>
          <a:prstGeom prst="can">
            <a:avLst>
              <a:gd name="adj" fmla="val 107014"/>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59" name="Oval 23"/>
          <p:cNvSpPr>
            <a:spLocks noChangeArrowheads="1"/>
          </p:cNvSpPr>
          <p:nvPr/>
        </p:nvSpPr>
        <p:spPr bwMode="auto">
          <a:xfrm>
            <a:off x="1792288" y="4257675"/>
            <a:ext cx="1943100" cy="915988"/>
          </a:xfrm>
          <a:prstGeom prst="ellipse">
            <a:avLst/>
          </a:prstGeom>
          <a:solidFill>
            <a:srgbClr val="FFFFFF"/>
          </a:solidFill>
          <a:ln w="9525">
            <a:round/>
            <a:headEnd/>
            <a:tailEnd/>
          </a:ln>
          <a:scene3d>
            <a:camera prst="legacyObliqueBottom"/>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60" name="Oval 24"/>
          <p:cNvSpPr>
            <a:spLocks noChangeArrowheads="1"/>
          </p:cNvSpPr>
          <p:nvPr/>
        </p:nvSpPr>
        <p:spPr bwMode="auto">
          <a:xfrm>
            <a:off x="4405313" y="4494213"/>
            <a:ext cx="1943100" cy="915987"/>
          </a:xfrm>
          <a:prstGeom prst="ellipse">
            <a:avLst/>
          </a:prstGeom>
          <a:solidFill>
            <a:srgbClr val="FFFFFF"/>
          </a:solidFill>
          <a:ln w="9525">
            <a:round/>
            <a:headEnd/>
            <a:tailEnd/>
          </a:ln>
          <a:scene3d>
            <a:camera prst="legacyObliqueBottom"/>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61" name="Oval 25"/>
          <p:cNvSpPr>
            <a:spLocks noChangeArrowheads="1"/>
          </p:cNvSpPr>
          <p:nvPr/>
        </p:nvSpPr>
        <p:spPr bwMode="auto">
          <a:xfrm>
            <a:off x="6423025" y="3241675"/>
            <a:ext cx="1943100" cy="915988"/>
          </a:xfrm>
          <a:prstGeom prst="ellipse">
            <a:avLst/>
          </a:prstGeom>
          <a:solidFill>
            <a:srgbClr val="FFFFFF"/>
          </a:solidFill>
          <a:ln w="9525">
            <a:round/>
            <a:headEnd/>
            <a:tailEnd/>
          </a:ln>
          <a:scene3d>
            <a:camera prst="legacyObliqueBottom"/>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62" name="Text Box 26"/>
          <p:cNvSpPr txBox="1">
            <a:spLocks noChangeArrowheads="1"/>
          </p:cNvSpPr>
          <p:nvPr/>
        </p:nvSpPr>
        <p:spPr bwMode="auto">
          <a:xfrm>
            <a:off x="2147888" y="4514850"/>
            <a:ext cx="1143000"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INTERNAL AUDIT</a:t>
            </a:r>
            <a:endParaRPr lang="en-US" altLang="en-US" sz="1100">
              <a:ea typeface="Times New Roman" panose="02020603050405020304" pitchFamily="18" charset="0"/>
              <a:cs typeface="Courier New" panose="02070309020205020404" pitchFamily="49" charset="0"/>
            </a:endParaRPr>
          </a:p>
          <a:p>
            <a:pPr>
              <a:spcBef>
                <a:spcPct val="0"/>
              </a:spcBef>
              <a:buFontTx/>
              <a:buNone/>
            </a:pPr>
            <a:endParaRPr lang="en-US" altLang="en-US" sz="1800">
              <a:ea typeface="Times New Roman" panose="02020603050405020304" pitchFamily="18" charset="0"/>
              <a:cs typeface="Courier New" panose="02070309020205020404" pitchFamily="49" charset="0"/>
            </a:endParaRPr>
          </a:p>
        </p:txBody>
      </p:sp>
      <p:sp>
        <p:nvSpPr>
          <p:cNvPr id="14363" name="Text Box 27"/>
          <p:cNvSpPr txBox="1">
            <a:spLocks noChangeArrowheads="1"/>
          </p:cNvSpPr>
          <p:nvPr/>
        </p:nvSpPr>
        <p:spPr bwMode="auto">
          <a:xfrm>
            <a:off x="1651000" y="5226050"/>
            <a:ext cx="2160588"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Internal</a:t>
            </a:r>
            <a:endParaRPr lang="en-US" altLang="en-US" sz="1100">
              <a:ea typeface="Times New Roman" panose="02020603050405020304" pitchFamily="18" charset="0"/>
              <a:cs typeface="Courier New" panose="02070309020205020404" pitchFamily="49" charset="0"/>
            </a:endParaRPr>
          </a:p>
          <a:p>
            <a:pPr algn="ctr">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Auditors</a:t>
            </a:r>
            <a:endParaRPr lang="en-US" altLang="en-US" sz="1100">
              <a:ea typeface="Times New Roman" panose="02020603050405020304" pitchFamily="18" charset="0"/>
              <a:cs typeface="Courier New" panose="02070309020205020404" pitchFamily="49" charset="0"/>
            </a:endParaRPr>
          </a:p>
          <a:p>
            <a:pPr>
              <a:spcBef>
                <a:spcPct val="0"/>
              </a:spcBef>
              <a:buFontTx/>
              <a:buNone/>
            </a:pPr>
            <a:endParaRPr lang="en-US" altLang="en-US" sz="1800">
              <a:ea typeface="Times New Roman" panose="02020603050405020304" pitchFamily="18" charset="0"/>
              <a:cs typeface="Courier New" panose="02070309020205020404" pitchFamily="49" charset="0"/>
            </a:endParaRPr>
          </a:p>
        </p:txBody>
      </p:sp>
      <p:sp>
        <p:nvSpPr>
          <p:cNvPr id="14364" name="AutoShape 28"/>
          <p:cNvSpPr>
            <a:spLocks noChangeArrowheads="1"/>
          </p:cNvSpPr>
          <p:nvPr/>
        </p:nvSpPr>
        <p:spPr bwMode="auto">
          <a:xfrm rot="-6144454">
            <a:off x="2615406" y="2821782"/>
            <a:ext cx="227013" cy="977900"/>
          </a:xfrm>
          <a:prstGeom prst="can">
            <a:avLst>
              <a:gd name="adj" fmla="val 107014"/>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65" name="Oval 29"/>
          <p:cNvSpPr>
            <a:spLocks noChangeArrowheads="1"/>
          </p:cNvSpPr>
          <p:nvPr/>
        </p:nvSpPr>
        <p:spPr bwMode="auto">
          <a:xfrm>
            <a:off x="604838" y="2474913"/>
            <a:ext cx="1943100" cy="915987"/>
          </a:xfrm>
          <a:prstGeom prst="ellipse">
            <a:avLst/>
          </a:prstGeom>
          <a:solidFill>
            <a:srgbClr val="FFFFFF"/>
          </a:solidFill>
          <a:ln w="9525">
            <a:round/>
            <a:headEnd/>
            <a:tailEnd/>
          </a:ln>
          <a:scene3d>
            <a:camera prst="legacyObliqueBottom"/>
            <a:lightRig rig="legacyFlat2" dir="b"/>
          </a:scene3d>
          <a:sp3d extrusionH="12430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66" name="Text Box 30"/>
          <p:cNvSpPr txBox="1">
            <a:spLocks noChangeArrowheads="1"/>
          </p:cNvSpPr>
          <p:nvPr/>
        </p:nvSpPr>
        <p:spPr bwMode="auto">
          <a:xfrm>
            <a:off x="6542088" y="3495675"/>
            <a:ext cx="178117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EXTERNAL AUDIT </a:t>
            </a:r>
            <a:endParaRPr lang="en-US" altLang="en-US" sz="1100">
              <a:ea typeface="Times New Roman" panose="02020603050405020304" pitchFamily="18" charset="0"/>
              <a:cs typeface="Courier New" panose="02070309020205020404" pitchFamily="49" charset="0"/>
            </a:endParaRPr>
          </a:p>
          <a:p>
            <a:pPr>
              <a:spcBef>
                <a:spcPct val="0"/>
              </a:spcBef>
              <a:buFontTx/>
              <a:buNone/>
            </a:pPr>
            <a:endParaRPr lang="en-US" altLang="en-US" sz="1800">
              <a:ea typeface="Times New Roman" panose="02020603050405020304" pitchFamily="18" charset="0"/>
              <a:cs typeface="Courier New" panose="02070309020205020404" pitchFamily="49" charset="0"/>
            </a:endParaRPr>
          </a:p>
        </p:txBody>
      </p:sp>
      <p:sp>
        <p:nvSpPr>
          <p:cNvPr id="14367" name="Text Box 31"/>
          <p:cNvSpPr txBox="1">
            <a:spLocks noChangeArrowheads="1"/>
          </p:cNvSpPr>
          <p:nvPr/>
        </p:nvSpPr>
        <p:spPr bwMode="auto">
          <a:xfrm>
            <a:off x="6640513" y="4181475"/>
            <a:ext cx="1724025" cy="85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External Auditors</a:t>
            </a:r>
            <a:endParaRPr lang="en-US" altLang="en-US" sz="1800">
              <a:ea typeface="Times New Roman" panose="02020603050405020304" pitchFamily="18" charset="0"/>
              <a:cs typeface="Courier New" panose="02070309020205020404" pitchFamily="49" charset="0"/>
            </a:endParaRPr>
          </a:p>
        </p:txBody>
      </p:sp>
      <p:sp>
        <p:nvSpPr>
          <p:cNvPr id="14368" name="Text Box 32"/>
          <p:cNvSpPr txBox="1">
            <a:spLocks noChangeArrowheads="1"/>
          </p:cNvSpPr>
          <p:nvPr/>
        </p:nvSpPr>
        <p:spPr bwMode="auto">
          <a:xfrm>
            <a:off x="604838" y="3425825"/>
            <a:ext cx="1900237"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Governing Bodies</a:t>
            </a:r>
            <a:endParaRPr lang="en-US" altLang="en-US" sz="1800">
              <a:ea typeface="Times New Roman" panose="02020603050405020304" pitchFamily="18" charset="0"/>
              <a:cs typeface="Courier New" panose="02070309020205020404" pitchFamily="49" charset="0"/>
            </a:endParaRPr>
          </a:p>
        </p:txBody>
      </p:sp>
      <p:sp>
        <p:nvSpPr>
          <p:cNvPr id="14369" name="Text Box 33"/>
          <p:cNvSpPr txBox="1">
            <a:spLocks noChangeArrowheads="1"/>
          </p:cNvSpPr>
          <p:nvPr/>
        </p:nvSpPr>
        <p:spPr bwMode="auto">
          <a:xfrm>
            <a:off x="723900" y="2713038"/>
            <a:ext cx="1781175"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COMPLIANCE </a:t>
            </a:r>
            <a:endParaRPr lang="en-US" altLang="en-US" sz="1800">
              <a:ea typeface="Times New Roman" panose="02020603050405020304" pitchFamily="18" charset="0"/>
              <a:cs typeface="Courier New" panose="02070309020205020404" pitchFamily="49" charset="0"/>
            </a:endParaRPr>
          </a:p>
        </p:txBody>
      </p:sp>
      <p:sp>
        <p:nvSpPr>
          <p:cNvPr id="14370" name="Text Box 34"/>
          <p:cNvSpPr txBox="1">
            <a:spLocks noChangeArrowheads="1"/>
          </p:cNvSpPr>
          <p:nvPr/>
        </p:nvSpPr>
        <p:spPr bwMode="auto">
          <a:xfrm>
            <a:off x="4641850" y="4745038"/>
            <a:ext cx="1485900"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ADVISORY </a:t>
            </a:r>
            <a:endParaRPr lang="en-US" altLang="en-US" sz="1800">
              <a:ea typeface="Times New Roman" panose="02020603050405020304" pitchFamily="18" charset="0"/>
              <a:cs typeface="Courier New" panose="02070309020205020404" pitchFamily="49" charset="0"/>
            </a:endParaRPr>
          </a:p>
        </p:txBody>
      </p:sp>
      <p:sp>
        <p:nvSpPr>
          <p:cNvPr id="14371" name="Text Box 35"/>
          <p:cNvSpPr txBox="1">
            <a:spLocks noChangeArrowheads="1"/>
          </p:cNvSpPr>
          <p:nvPr/>
        </p:nvSpPr>
        <p:spPr bwMode="auto">
          <a:xfrm>
            <a:off x="4286250" y="5330825"/>
            <a:ext cx="2136775" cy="712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Legal Counsel Financial </a:t>
            </a:r>
            <a:endParaRPr lang="en-US" altLang="en-US" sz="1100">
              <a:ea typeface="Times New Roman" panose="02020603050405020304" pitchFamily="18" charset="0"/>
              <a:cs typeface="Courier New" panose="02070309020205020404" pitchFamily="49" charset="0"/>
            </a:endParaRPr>
          </a:p>
          <a:p>
            <a:pPr algn="ctr">
              <a:spcBef>
                <a:spcPct val="0"/>
              </a:spcBef>
              <a:buFontTx/>
              <a:buNone/>
            </a:pPr>
            <a:r>
              <a:rPr lang="en-US" altLang="en-US" sz="1400" b="1">
                <a:latin typeface="Courier New" panose="02070309020205020404" pitchFamily="49" charset="0"/>
                <a:ea typeface="Times New Roman" panose="02020603050405020304" pitchFamily="18" charset="0"/>
                <a:cs typeface="Courier New" panose="02070309020205020404" pitchFamily="49" charset="0"/>
              </a:rPr>
              <a:t>Analysts</a:t>
            </a:r>
            <a:endParaRPr lang="en-US" altLang="en-US" sz="1800">
              <a:ea typeface="Times New Roman" panose="02020603050405020304" pitchFamily="18" charset="0"/>
              <a:cs typeface="Courier New" panose="02070309020205020404" pitchFamily="49" charset="0"/>
            </a:endParaRPr>
          </a:p>
        </p:txBody>
      </p:sp>
      <p:sp>
        <p:nvSpPr>
          <p:cNvPr id="14372" name="Rectangle 36"/>
          <p:cNvSpPr>
            <a:spLocks noChangeArrowheads="1"/>
          </p:cNvSpPr>
          <p:nvPr/>
        </p:nvSpPr>
        <p:spPr bwMode="auto">
          <a:xfrm>
            <a:off x="0" y="304800"/>
            <a:ext cx="31210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a:latin typeface="Calibri" panose="020F0502020204030204" pitchFamily="34" charset="0"/>
                <a:cs typeface="Times New Roman" panose="02020603050405020304" pitchFamily="18" charset="0"/>
              </a:rPr>
              <a:t>CORPORATE GOVERNANCE FUNCTION</a:t>
            </a:r>
            <a:endParaRPr lang="en-US" altLang="en-US" sz="1400">
              <a:latin typeface="Calibri" panose="020F0502020204030204" pitchFamily="34" charset="0"/>
            </a:endParaRPr>
          </a:p>
        </p:txBody>
      </p:sp>
    </p:spTree>
    <p:extLst>
      <p:ext uri="{BB962C8B-B14F-4D97-AF65-F5344CB8AC3E}">
        <p14:creationId xmlns:p14="http://schemas.microsoft.com/office/powerpoint/2010/main" val="3326779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457200" y="274638"/>
            <a:ext cx="8229600" cy="944562"/>
          </a:xfrm>
        </p:spPr>
        <p:txBody>
          <a:bodyPr/>
          <a:lstStyle/>
          <a:p>
            <a:pPr algn="ctr"/>
            <a:r>
              <a:rPr lang="en-US" sz="3600" dirty="0">
                <a:latin typeface="Times New Roman" panose="02020603050405020304" pitchFamily="18" charset="0"/>
                <a:cs typeface="Times New Roman" panose="02020603050405020304" pitchFamily="18" charset="0"/>
              </a:rPr>
              <a:t>Board of Directors</a:t>
            </a:r>
          </a:p>
        </p:txBody>
      </p:sp>
      <p:sp>
        <p:nvSpPr>
          <p:cNvPr id="239619" name="Rectangle 3"/>
          <p:cNvSpPr>
            <a:spLocks noGrp="1" noChangeArrowheads="1"/>
          </p:cNvSpPr>
          <p:nvPr>
            <p:ph sz="half" idx="1"/>
          </p:nvPr>
        </p:nvSpPr>
        <p:spPr>
          <a:xfrm>
            <a:off x="457200" y="1371600"/>
            <a:ext cx="4038600" cy="4754563"/>
          </a:xfrm>
        </p:spPr>
        <p:txBody>
          <a:bodyPr/>
          <a:lstStyle/>
          <a:p>
            <a:pPr algn="ctr">
              <a:lnSpc>
                <a:spcPct val="80000"/>
              </a:lnSpc>
              <a:buFontTx/>
              <a:buNone/>
            </a:pPr>
            <a:r>
              <a:rPr lang="en-US" sz="1800" b="1" dirty="0">
                <a:latin typeface="Times New Roman" panose="02020603050405020304" pitchFamily="18" charset="0"/>
                <a:cs typeface="Times New Roman" panose="02020603050405020304" pitchFamily="18" charset="0"/>
              </a:rPr>
              <a:t>Pre-SOX Framework</a:t>
            </a:r>
          </a:p>
          <a:p>
            <a:pPr>
              <a:lnSpc>
                <a:spcPct val="80000"/>
              </a:lnSpc>
            </a:pPr>
            <a:r>
              <a:rPr lang="en-US" sz="1800" dirty="0">
                <a:latin typeface="Times New Roman" panose="02020603050405020304" pitchFamily="18" charset="0"/>
                <a:cs typeface="Times New Roman" panose="02020603050405020304" pitchFamily="18" charset="0"/>
              </a:rPr>
              <a:t>Personal ties to company management</a:t>
            </a:r>
          </a:p>
          <a:p>
            <a:pPr>
              <a:lnSpc>
                <a:spcPct val="80000"/>
              </a:lnSpc>
            </a:pPr>
            <a:r>
              <a:rPr lang="en-US" sz="1800" dirty="0">
                <a:latin typeface="Times New Roman" panose="02020603050405020304" pitchFamily="18" charset="0"/>
                <a:cs typeface="Times New Roman" panose="02020603050405020304" pitchFamily="18" charset="0"/>
              </a:rPr>
              <a:t>Economic ties to the corporation (consulting fees, generous ownership pensions)</a:t>
            </a:r>
          </a:p>
          <a:p>
            <a:pPr>
              <a:lnSpc>
                <a:spcPct val="80000"/>
              </a:lnSpc>
            </a:pPr>
            <a:r>
              <a:rPr lang="en-US" sz="1800" dirty="0">
                <a:latin typeface="Times New Roman" panose="02020603050405020304" pitchFamily="18" charset="0"/>
                <a:cs typeface="Times New Roman" panose="02020603050405020304" pitchFamily="18" charset="0"/>
              </a:rPr>
              <a:t>Improve their working relationships with management</a:t>
            </a:r>
          </a:p>
        </p:txBody>
      </p:sp>
      <p:sp>
        <p:nvSpPr>
          <p:cNvPr id="239620" name="Rectangle 4"/>
          <p:cNvSpPr>
            <a:spLocks noGrp="1" noChangeArrowheads="1"/>
          </p:cNvSpPr>
          <p:nvPr>
            <p:ph sz="half" idx="2"/>
          </p:nvPr>
        </p:nvSpPr>
        <p:spPr>
          <a:xfrm>
            <a:off x="4648200" y="1371600"/>
            <a:ext cx="4038600" cy="4754563"/>
          </a:xfrm>
        </p:spPr>
        <p:txBody>
          <a:bodyPr/>
          <a:lstStyle/>
          <a:p>
            <a:pPr algn="ctr">
              <a:lnSpc>
                <a:spcPct val="80000"/>
              </a:lnSpc>
              <a:buFontTx/>
              <a:buNone/>
            </a:pPr>
            <a:r>
              <a:rPr lang="en-US" sz="1800" b="1" dirty="0">
                <a:latin typeface="Times New Roman" panose="02020603050405020304" pitchFamily="18" charset="0"/>
                <a:cs typeface="Times New Roman" panose="02020603050405020304" pitchFamily="18" charset="0"/>
              </a:rPr>
              <a:t>Post-SOX Framework</a:t>
            </a:r>
          </a:p>
          <a:p>
            <a:pPr>
              <a:lnSpc>
                <a:spcPct val="80000"/>
              </a:lnSpc>
            </a:pPr>
            <a:r>
              <a:rPr lang="en-US" sz="1800" dirty="0">
                <a:latin typeface="Times New Roman" panose="02020603050405020304" pitchFamily="18" charset="0"/>
                <a:cs typeface="Times New Roman" panose="02020603050405020304" pitchFamily="18" charset="0"/>
              </a:rPr>
              <a:t>The majority of directors should be independent</a:t>
            </a:r>
          </a:p>
          <a:p>
            <a:pPr>
              <a:lnSpc>
                <a:spcPct val="80000"/>
              </a:lnSpc>
            </a:pPr>
            <a:r>
              <a:rPr lang="en-US" sz="1800" dirty="0">
                <a:latin typeface="Times New Roman" panose="02020603050405020304" pitchFamily="18" charset="0"/>
                <a:cs typeface="Times New Roman" panose="02020603050405020304" pitchFamily="18" charset="0"/>
              </a:rPr>
              <a:t>Separate the roles of chairman of the board and CEO</a:t>
            </a:r>
          </a:p>
          <a:p>
            <a:pPr>
              <a:lnSpc>
                <a:spcPct val="80000"/>
              </a:lnSpc>
            </a:pPr>
            <a:r>
              <a:rPr lang="en-US" sz="1800" dirty="0">
                <a:latin typeface="Times New Roman" panose="02020603050405020304" pitchFamily="18" charset="0"/>
                <a:cs typeface="Times New Roman" panose="02020603050405020304" pitchFamily="18" charset="0"/>
              </a:rPr>
              <a:t>Develop the knowledge and expertise to provide effective board oversight</a:t>
            </a:r>
          </a:p>
          <a:p>
            <a:pPr>
              <a:lnSpc>
                <a:spcPct val="80000"/>
              </a:lnSpc>
            </a:pPr>
            <a:r>
              <a:rPr lang="en-US" sz="1800" dirty="0">
                <a:latin typeface="Times New Roman" panose="02020603050405020304" pitchFamily="18" charset="0"/>
                <a:cs typeface="Times New Roman" panose="02020603050405020304" pitchFamily="18" charset="0"/>
              </a:rPr>
              <a:t>Have resources to hire advisors and independent staff support</a:t>
            </a:r>
          </a:p>
          <a:p>
            <a:pPr>
              <a:lnSpc>
                <a:spcPct val="80000"/>
              </a:lnSpc>
            </a:pPr>
            <a:r>
              <a:rPr lang="en-US" sz="1800" dirty="0">
                <a:latin typeface="Times New Roman" panose="02020603050405020304" pitchFamily="18" charset="0"/>
                <a:cs typeface="Times New Roman" panose="02020603050405020304" pitchFamily="18" charset="0"/>
              </a:rPr>
              <a:t>Set a “tone at the top” and a corporate culture that promotes ethical conduct</a:t>
            </a:r>
          </a:p>
          <a:p>
            <a:pPr>
              <a:lnSpc>
                <a:spcPct val="80000"/>
              </a:lnSpc>
            </a:pPr>
            <a:r>
              <a:rPr lang="en-US" sz="1800" dirty="0">
                <a:latin typeface="Times New Roman" panose="02020603050405020304" pitchFamily="18" charset="0"/>
                <a:cs typeface="Times New Roman" panose="02020603050405020304" pitchFamily="18" charset="0"/>
              </a:rPr>
              <a:t>Periodic evaluation of the performance of the board of directors</a:t>
            </a:r>
          </a:p>
        </p:txBody>
      </p:sp>
      <p:sp>
        <p:nvSpPr>
          <p:cNvPr id="6" name="Slide Number Placeholder 6"/>
          <p:cNvSpPr>
            <a:spLocks noGrp="1"/>
          </p:cNvSpPr>
          <p:nvPr>
            <p:ph type="sldNum" sz="quarter" idx="4294967295"/>
          </p:nvPr>
        </p:nvSpPr>
        <p:spPr>
          <a:xfrm>
            <a:off x="7010400" y="6245225"/>
            <a:ext cx="2133600" cy="476250"/>
          </a:xfrm>
          <a:prstGeom prst="rect">
            <a:avLst/>
          </a:prstGeom>
        </p:spPr>
        <p:txBody>
          <a:bodyPr/>
          <a:lstStyle/>
          <a:p>
            <a:fld id="{EAC3CAA9-80D5-406F-A95E-D83FAEAA1CD8}" type="slidenum">
              <a:rPr lang="en-US"/>
              <a:pPr/>
              <a:t>37</a:t>
            </a:fld>
            <a:endParaRPr lang="en-US"/>
          </a:p>
        </p:txBody>
      </p:sp>
    </p:spTree>
    <p:extLst>
      <p:ext uri="{BB962C8B-B14F-4D97-AF65-F5344CB8AC3E}">
        <p14:creationId xmlns:p14="http://schemas.microsoft.com/office/powerpoint/2010/main" val="4794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9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9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6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96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962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962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962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9620">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96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p:bldP spid="23962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304800"/>
            <a:ext cx="8686800" cy="990600"/>
          </a:xfrm>
        </p:spPr>
        <p:txBody>
          <a:bodyPr/>
          <a:lstStyle/>
          <a:p>
            <a:pPr algn="ctr"/>
            <a:r>
              <a:rPr lang="en-US" sz="3600" dirty="0">
                <a:latin typeface="Times New Roman" panose="02020603050405020304" pitchFamily="18" charset="0"/>
                <a:cs typeface="Times New Roman" panose="02020603050405020304" pitchFamily="18" charset="0"/>
              </a:rPr>
              <a:t>What Are The Board’s Main Responsibilities?</a:t>
            </a:r>
          </a:p>
        </p:txBody>
      </p:sp>
      <p:sp>
        <p:nvSpPr>
          <p:cNvPr id="5" name="Content Placeholder 4"/>
          <p:cNvSpPr>
            <a:spLocks noGrp="1"/>
          </p:cNvSpPr>
          <p:nvPr>
            <p:ph idx="1"/>
          </p:nvPr>
        </p:nvSpPr>
        <p:spPr>
          <a:xfrm>
            <a:off x="152400" y="1371600"/>
            <a:ext cx="8763000" cy="4648200"/>
          </a:xfrm>
        </p:spPr>
        <p:txBody>
          <a:bodyPr/>
          <a:lstStyle/>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Monitor company performance</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Set corporate strategy</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Oversee/approve capital budget and key operating budgets</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Set/approve compensation for top executives</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Oversee risk management</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Evaluate top executive performance</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Oversee corporate reporting and disclosures</a:t>
            </a:r>
          </a:p>
          <a:p>
            <a:pPr marL="514350" indent="-514350">
              <a:lnSpc>
                <a:spcPct val="150000"/>
              </a:lnSpc>
              <a:buAutoNum type="arabicPeriod"/>
            </a:pPr>
            <a:r>
              <a:rPr lang="en-US" sz="1800" dirty="0">
                <a:latin typeface="Times New Roman" panose="02020603050405020304" pitchFamily="18" charset="0"/>
                <a:cs typeface="Times New Roman" panose="02020603050405020304" pitchFamily="18" charset="0"/>
              </a:rPr>
              <a:t>Communicate with all stakeholders</a:t>
            </a:r>
          </a:p>
          <a:p>
            <a:pPr marL="514350" indent="-514350">
              <a:buAutoNum type="arabicPeriod"/>
            </a:pPr>
            <a:endParaRPr lang="en-US" sz="2400" dirty="0"/>
          </a:p>
        </p:txBody>
      </p:sp>
    </p:spTree>
    <p:extLst>
      <p:ext uri="{BB962C8B-B14F-4D97-AF65-F5344CB8AC3E}">
        <p14:creationId xmlns:p14="http://schemas.microsoft.com/office/powerpoint/2010/main" val="300259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solidFill>
                  <a:srgbClr val="000000"/>
                </a:solidFill>
                <a:latin typeface="Times New Roman" panose="02020603050405020304" pitchFamily="18" charset="0"/>
                <a:cs typeface="Times New Roman" panose="02020603050405020304" pitchFamily="18" charset="0"/>
              </a:rPr>
              <a:t>What Are The Board’s Main Responsibilities? (cont.)</a:t>
            </a:r>
            <a:endParaRPr lang="en-US" dirty="0"/>
          </a:p>
        </p:txBody>
      </p:sp>
      <p:sp>
        <p:nvSpPr>
          <p:cNvPr id="3" name="Content Placeholder 2"/>
          <p:cNvSpPr>
            <a:spLocks noGrp="1"/>
          </p:cNvSpPr>
          <p:nvPr>
            <p:ph idx="1"/>
          </p:nvPr>
        </p:nvSpPr>
        <p:spPr/>
        <p:txBody>
          <a:bodyPr/>
          <a:lstStyle/>
          <a:p>
            <a:pPr lvl="0">
              <a:lnSpc>
                <a:spcPct val="150000"/>
              </a:lnSpc>
              <a:buAutoNum type="arabicPeriod" startAt="9"/>
            </a:pPr>
            <a:r>
              <a:rPr lang="en-US" sz="1800" dirty="0">
                <a:solidFill>
                  <a:srgbClr val="000000"/>
                </a:solidFill>
                <a:latin typeface="Times New Roman" panose="02020603050405020304" pitchFamily="18" charset="0"/>
                <a:cs typeface="Times New Roman" panose="02020603050405020304" pitchFamily="18" charset="0"/>
              </a:rPr>
              <a:t>Succession planning</a:t>
            </a:r>
          </a:p>
          <a:p>
            <a:pPr lvl="0">
              <a:lnSpc>
                <a:spcPct val="150000"/>
              </a:lnSpc>
              <a:buAutoNum type="arabicPeriod" startAt="9"/>
            </a:pPr>
            <a:r>
              <a:rPr lang="en-US" sz="1800" dirty="0">
                <a:solidFill>
                  <a:srgbClr val="000000"/>
                </a:solidFill>
                <a:latin typeface="Times New Roman" panose="02020603050405020304" pitchFamily="18" charset="0"/>
                <a:cs typeface="Times New Roman" panose="02020603050405020304" pitchFamily="18" charset="0"/>
              </a:rPr>
              <a:t> Board Effectiveness</a:t>
            </a:r>
          </a:p>
          <a:p>
            <a:pPr lvl="0">
              <a:lnSpc>
                <a:spcPct val="150000"/>
              </a:lnSpc>
              <a:buAutoNum type="arabicPeriod" startAt="9"/>
            </a:pPr>
            <a:r>
              <a:rPr lang="en-US" sz="1800" dirty="0">
                <a:solidFill>
                  <a:srgbClr val="000000"/>
                </a:solidFill>
                <a:latin typeface="Times New Roman" panose="02020603050405020304" pitchFamily="18" charset="0"/>
                <a:cs typeface="Times New Roman" panose="02020603050405020304" pitchFamily="18" charset="0"/>
              </a:rPr>
              <a:t>Director recruitment and succession</a:t>
            </a:r>
          </a:p>
          <a:p>
            <a:pPr lvl="0">
              <a:lnSpc>
                <a:spcPct val="150000"/>
              </a:lnSpc>
              <a:buAutoNum type="arabicPeriod" startAt="9"/>
            </a:pPr>
            <a:r>
              <a:rPr lang="en-US" sz="1800" dirty="0">
                <a:solidFill>
                  <a:srgbClr val="000000"/>
                </a:solidFill>
                <a:latin typeface="Times New Roman" panose="02020603050405020304" pitchFamily="18" charset="0"/>
                <a:cs typeface="Times New Roman" panose="02020603050405020304" pitchFamily="18" charset="0"/>
              </a:rPr>
              <a:t>Executive talent management and leadership development</a:t>
            </a:r>
          </a:p>
          <a:p>
            <a:pPr marL="0" indent="0">
              <a:buNone/>
            </a:pPr>
            <a:endParaRPr lang="en-US" dirty="0"/>
          </a:p>
        </p:txBody>
      </p:sp>
    </p:spTree>
    <p:extLst>
      <p:ext uri="{BB962C8B-B14F-4D97-AF65-F5344CB8AC3E}">
        <p14:creationId xmlns:p14="http://schemas.microsoft.com/office/powerpoint/2010/main" val="133283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rp Gov cover">
            <a:extLst>
              <a:ext uri="{FF2B5EF4-FFF2-40B4-BE49-F238E27FC236}">
                <a16:creationId xmlns:a16="http://schemas.microsoft.com/office/drawing/2014/main" id="{A6E2EAFD-77EF-4C5C-8472-26BE3119D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81000"/>
            <a:ext cx="30575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4">
            <a:extLst>
              <a:ext uri="{FF2B5EF4-FFF2-40B4-BE49-F238E27FC236}">
                <a16:creationId xmlns:a16="http://schemas.microsoft.com/office/drawing/2014/main" id="{505AD726-9D36-4188-8B7D-886F13858B5B}"/>
              </a:ext>
            </a:extLst>
          </p:cNvPr>
          <p:cNvSpPr txBox="1">
            <a:spLocks noChangeArrowheads="1"/>
          </p:cNvSpPr>
          <p:nvPr/>
        </p:nvSpPr>
        <p:spPr bwMode="auto">
          <a:xfrm>
            <a:off x="0" y="1524000"/>
            <a:ext cx="58674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Calibri" panose="020F0502020204030204" pitchFamily="34" charset="0"/>
              </a:rPr>
              <a:t>Lynn Turner writes, “</a:t>
            </a:r>
            <a:r>
              <a:rPr lang="en-US" altLang="en-US" sz="1600" i="1">
                <a:latin typeface="Calibri" panose="020F0502020204030204" pitchFamily="34" charset="0"/>
              </a:rPr>
              <a:t>Corporate Governance Post-Sarbanes-Oxley</a:t>
            </a:r>
            <a:r>
              <a:rPr lang="en-US" altLang="en-US" sz="1600">
                <a:latin typeface="Calibri" panose="020F0502020204030204" pitchFamily="34" charset="0"/>
              </a:rPr>
              <a:t> appropriately provides the reader with a useful discussion of emerging and contemporary issues confronting those involved with corporate governance including those in the monitoring function, as well as those in the growing field of not-for-profit organizations. And it adds an international flavor to its pages, which is unquestionably important and useful as today’s largest investors as well as accomplished management teams and directors come from a multitude of countries.”</a:t>
            </a:r>
          </a:p>
          <a:p>
            <a:pPr eaLnBrk="1" hangingPunct="1">
              <a:spcBef>
                <a:spcPct val="0"/>
              </a:spcBef>
              <a:buFontTx/>
              <a:buNone/>
            </a:pPr>
            <a:endParaRPr lang="en-US" altLang="en-US" sz="1000">
              <a:latin typeface="Calibri" panose="020F0502020204030204" pitchFamily="34" charset="0"/>
            </a:endParaRPr>
          </a:p>
          <a:p>
            <a:pPr eaLnBrk="1" hangingPunct="1">
              <a:spcBef>
                <a:spcPct val="0"/>
              </a:spcBef>
              <a:buFontTx/>
              <a:buNone/>
            </a:pPr>
            <a:r>
              <a:rPr lang="en-US" altLang="en-US" sz="1600">
                <a:latin typeface="Calibri" panose="020F0502020204030204" pitchFamily="34" charset="0"/>
              </a:rPr>
              <a:t>Michael McCauley, Director of Corporate Governance for the Florida State Board of Administration, wrote, “</a:t>
            </a:r>
            <a:r>
              <a:rPr lang="en-US" altLang="en-US" sz="1600" i="1">
                <a:latin typeface="Calibri" panose="020F0502020204030204" pitchFamily="34" charset="0"/>
              </a:rPr>
              <a:t>Corporate Governance Post-Sarbanes-Oxley</a:t>
            </a:r>
            <a:r>
              <a:rPr lang="en-US" altLang="en-US" sz="1600">
                <a:latin typeface="Calibri" panose="020F0502020204030204" pitchFamily="34" charset="0"/>
              </a:rPr>
              <a:t> offers one of the most comprehensive examinations available. Dr. Rezaee achieves an in-depth, thorough review of today’s corporate governance landscape and provides a sound perspective for the reader. His systematic description offers a practical guide for any investor interested in the role of governance within the capital markets. An excellent book.”</a:t>
            </a:r>
          </a:p>
        </p:txBody>
      </p:sp>
      <p:sp>
        <p:nvSpPr>
          <p:cNvPr id="7172" name="Text Box 5">
            <a:extLst>
              <a:ext uri="{FF2B5EF4-FFF2-40B4-BE49-F238E27FC236}">
                <a16:creationId xmlns:a16="http://schemas.microsoft.com/office/drawing/2014/main" id="{2B8BA54B-D2CD-45BF-8320-6E6FDCCCD51B}"/>
              </a:ext>
            </a:extLst>
          </p:cNvPr>
          <p:cNvSpPr txBox="1">
            <a:spLocks noChangeArrowheads="1"/>
          </p:cNvSpPr>
          <p:nvPr/>
        </p:nvSpPr>
        <p:spPr bwMode="auto">
          <a:xfrm>
            <a:off x="0" y="304800"/>
            <a:ext cx="5943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Calibri" panose="020F0502020204030204" pitchFamily="34" charset="0"/>
              </a:rPr>
              <a:t>Corporate Governance Post-Sarbanes-Oxley: Regulations, Requirements, and Integrated Processes</a:t>
            </a:r>
          </a:p>
        </p:txBody>
      </p:sp>
      <p:sp>
        <p:nvSpPr>
          <p:cNvPr id="7173" name="Text Box 6">
            <a:extLst>
              <a:ext uri="{FF2B5EF4-FFF2-40B4-BE49-F238E27FC236}">
                <a16:creationId xmlns:a16="http://schemas.microsoft.com/office/drawing/2014/main" id="{718F1365-4892-49E8-B641-CC6D42F82459}"/>
              </a:ext>
            </a:extLst>
          </p:cNvPr>
          <p:cNvSpPr txBox="1">
            <a:spLocks noChangeArrowheads="1"/>
          </p:cNvSpPr>
          <p:nvPr/>
        </p:nvSpPr>
        <p:spPr bwMode="auto">
          <a:xfrm>
            <a:off x="5867400" y="5105400"/>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000">
                <a:latin typeface="Calibri" panose="020F0502020204030204" pitchFamily="34" charset="0"/>
              </a:rPr>
              <a:t>by Zabihollah Rezaee, published by John Wiley &amp; Sons, 2007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838200"/>
          </a:xfrm>
        </p:spPr>
        <p:txBody>
          <a:bodyPr/>
          <a:lstStyle/>
          <a:p>
            <a:pPr algn="ctr"/>
            <a:r>
              <a:rPr lang="en-US" sz="3600" dirty="0">
                <a:latin typeface="Times New Roman" panose="02020603050405020304" pitchFamily="18" charset="0"/>
                <a:cs typeface="Times New Roman" panose="02020603050405020304" pitchFamily="18" charset="0"/>
              </a:rPr>
              <a:t>Board Characteristics</a:t>
            </a:r>
          </a:p>
        </p:txBody>
      </p:sp>
      <p:sp>
        <p:nvSpPr>
          <p:cNvPr id="3" name="Content Placeholder 2"/>
          <p:cNvSpPr>
            <a:spLocks noGrp="1"/>
          </p:cNvSpPr>
          <p:nvPr>
            <p:ph idx="1"/>
          </p:nvPr>
        </p:nvSpPr>
        <p:spPr>
          <a:xfrm>
            <a:off x="228600" y="1447800"/>
            <a:ext cx="8686800" cy="4572000"/>
          </a:xfrm>
        </p:spPr>
        <p:txBody>
          <a:bodyPr/>
          <a:lstStyle/>
          <a:p>
            <a:pPr>
              <a:lnSpc>
                <a:spcPct val="150000"/>
              </a:lnSpc>
            </a:pPr>
            <a:r>
              <a:rPr lang="en-US" sz="1800" dirty="0">
                <a:latin typeface="Times New Roman" panose="02020603050405020304" pitchFamily="18" charset="0"/>
                <a:cs typeface="Times New Roman" panose="02020603050405020304" pitchFamily="18" charset="0"/>
              </a:rPr>
              <a:t>Board leadership</a:t>
            </a:r>
          </a:p>
          <a:p>
            <a:pPr>
              <a:lnSpc>
                <a:spcPct val="150000"/>
              </a:lnSpc>
            </a:pPr>
            <a:r>
              <a:rPr lang="en-US" sz="1800" dirty="0">
                <a:latin typeface="Times New Roman" panose="02020603050405020304" pitchFamily="18" charset="0"/>
                <a:cs typeface="Times New Roman" panose="02020603050405020304" pitchFamily="18" charset="0"/>
              </a:rPr>
              <a:t>CEO Duality</a:t>
            </a:r>
          </a:p>
          <a:p>
            <a:pPr>
              <a:lnSpc>
                <a:spcPct val="150000"/>
              </a:lnSpc>
            </a:pPr>
            <a:r>
              <a:rPr lang="en-US" sz="1800" dirty="0">
                <a:latin typeface="Times New Roman" panose="02020603050405020304" pitchFamily="18" charset="0"/>
                <a:cs typeface="Times New Roman" panose="02020603050405020304" pitchFamily="18" charset="0"/>
              </a:rPr>
              <a:t>Lead Director</a:t>
            </a:r>
          </a:p>
          <a:p>
            <a:pPr>
              <a:lnSpc>
                <a:spcPct val="150000"/>
              </a:lnSpc>
            </a:pPr>
            <a:r>
              <a:rPr lang="en-US" sz="1800" dirty="0">
                <a:latin typeface="Times New Roman" panose="02020603050405020304" pitchFamily="18" charset="0"/>
                <a:cs typeface="Times New Roman" panose="02020603050405020304" pitchFamily="18" charset="0"/>
              </a:rPr>
              <a:t>Board Authority</a:t>
            </a:r>
          </a:p>
          <a:p>
            <a:pPr>
              <a:lnSpc>
                <a:spcPct val="150000"/>
              </a:lnSpc>
            </a:pPr>
            <a:r>
              <a:rPr lang="en-US" sz="1800" dirty="0">
                <a:latin typeface="Times New Roman" panose="02020603050405020304" pitchFamily="18" charset="0"/>
                <a:cs typeface="Times New Roman" panose="02020603050405020304" pitchFamily="18" charset="0"/>
              </a:rPr>
              <a:t>Board Composition</a:t>
            </a:r>
          </a:p>
          <a:p>
            <a:pPr>
              <a:lnSpc>
                <a:spcPct val="150000"/>
              </a:lnSpc>
            </a:pPr>
            <a:r>
              <a:rPr lang="en-US" sz="1800" dirty="0">
                <a:latin typeface="Times New Roman" panose="02020603050405020304" pitchFamily="18" charset="0"/>
                <a:cs typeface="Times New Roman" panose="02020603050405020304" pitchFamily="18" charset="0"/>
              </a:rPr>
              <a:t>Responsibility</a:t>
            </a:r>
          </a:p>
          <a:p>
            <a:pPr>
              <a:lnSpc>
                <a:spcPct val="150000"/>
              </a:lnSpc>
            </a:pPr>
            <a:r>
              <a:rPr lang="en-US" sz="1800" dirty="0">
                <a:latin typeface="Times New Roman" panose="02020603050405020304" pitchFamily="18" charset="0"/>
                <a:cs typeface="Times New Roman" panose="02020603050405020304" pitchFamily="18" charset="0"/>
              </a:rPr>
              <a:t>Board Independence</a:t>
            </a:r>
          </a:p>
          <a:p>
            <a:pPr>
              <a:lnSpc>
                <a:spcPct val="150000"/>
              </a:lnSpc>
            </a:pPr>
            <a:r>
              <a:rPr lang="en-US" sz="1800" dirty="0">
                <a:latin typeface="Times New Roman" panose="02020603050405020304" pitchFamily="18" charset="0"/>
                <a:cs typeface="Times New Roman" panose="02020603050405020304" pitchFamily="18" charset="0"/>
              </a:rPr>
              <a:t>Directors’ Compensation</a:t>
            </a:r>
          </a:p>
          <a:p>
            <a:endParaRPr lang="en-US" dirty="0"/>
          </a:p>
          <a:p>
            <a:endParaRPr lang="en-US" dirty="0"/>
          </a:p>
          <a:p>
            <a:endParaRPr lang="en-US" dirty="0"/>
          </a:p>
        </p:txBody>
      </p:sp>
    </p:spTree>
    <p:extLst>
      <p:ext uri="{BB962C8B-B14F-4D97-AF65-F5344CB8AC3E}">
        <p14:creationId xmlns:p14="http://schemas.microsoft.com/office/powerpoint/2010/main" val="179426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609601"/>
            <a:ext cx="8062912" cy="761999"/>
          </a:xfrm>
          <a:noFill/>
        </p:spPr>
        <p:txBody>
          <a:bodyPr>
            <a:normAutofit/>
          </a:bodyPr>
          <a:lstStyle/>
          <a:p>
            <a:pPr algn="ctr"/>
            <a:r>
              <a:rPr lang="en-US" sz="3600" dirty="0">
                <a:solidFill>
                  <a:schemeClr val="tx1"/>
                </a:solidFill>
                <a:latin typeface="Times New Roman" panose="02020603050405020304" pitchFamily="18" charset="0"/>
                <a:cs typeface="Times New Roman" panose="02020603050405020304" pitchFamily="18" charset="0"/>
              </a:rPr>
              <a:t>Board Accountability</a:t>
            </a:r>
          </a:p>
        </p:txBody>
      </p:sp>
      <p:sp>
        <p:nvSpPr>
          <p:cNvPr id="3" name="Subtitle 2"/>
          <p:cNvSpPr>
            <a:spLocks noGrp="1"/>
          </p:cNvSpPr>
          <p:nvPr>
            <p:ph type="subTitle" idx="1"/>
          </p:nvPr>
        </p:nvSpPr>
        <p:spPr>
          <a:xfrm>
            <a:off x="540544" y="1447800"/>
            <a:ext cx="8062912" cy="4953000"/>
          </a:xfrm>
        </p:spPr>
        <p:txBody>
          <a:bodyPr>
            <a:normAutofit/>
          </a:bodyPr>
          <a:lstStyle/>
          <a:p>
            <a:pPr marL="342900" indent="-342900" algn="just"/>
            <a:endParaRPr lang="en-US" sz="1800" dirty="0">
              <a:solidFill>
                <a:schemeClr val="accent1">
                  <a:lumMod val="75000"/>
                </a:schemeClr>
              </a:solidFill>
              <a:latin typeface="Arial Black" pitchFamily="34" charset="0"/>
            </a:endParaRPr>
          </a:p>
          <a:p>
            <a:pPr marL="346075" indent="-346075"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Accountability to Shareholders </a:t>
            </a:r>
          </a:p>
          <a:p>
            <a:pPr algn="just"/>
            <a:endParaRPr lang="en-US" sz="1800" b="0" dirty="0">
              <a:latin typeface="Times New Roman" panose="02020603050405020304" pitchFamily="18" charset="0"/>
              <a:cs typeface="Times New Roman" panose="02020603050405020304" pitchFamily="18" charset="0"/>
            </a:endParaRPr>
          </a:p>
          <a:p>
            <a:pPr marL="346075" indent="-346075"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Accountability for Board Operation</a:t>
            </a:r>
          </a:p>
          <a:p>
            <a:pPr algn="just"/>
            <a:endParaRPr lang="en-US" sz="1800" b="0" dirty="0">
              <a:latin typeface="Times New Roman" panose="02020603050405020304" pitchFamily="18" charset="0"/>
              <a:cs typeface="Times New Roman" panose="02020603050405020304" pitchFamily="18" charset="0"/>
            </a:endParaRPr>
          </a:p>
          <a:p>
            <a:pPr marL="346075" indent="-346075"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Accountability for Strategic Decisions and Performance</a:t>
            </a:r>
          </a:p>
          <a:p>
            <a:pPr algn="just"/>
            <a:endParaRPr lang="en-US" sz="1800" b="0" dirty="0">
              <a:latin typeface="Times New Roman" panose="02020603050405020304" pitchFamily="18" charset="0"/>
              <a:cs typeface="Times New Roman" panose="02020603050405020304" pitchFamily="18" charset="0"/>
            </a:endParaRPr>
          </a:p>
          <a:p>
            <a:pPr marL="346075" indent="-346075"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Accountability to Stakeholders</a:t>
            </a:r>
          </a:p>
          <a:p>
            <a:pPr algn="just"/>
            <a:endParaRPr lang="en-US" sz="1800" b="0" dirty="0">
              <a:latin typeface="Times New Roman" panose="02020603050405020304" pitchFamily="18" charset="0"/>
              <a:cs typeface="Times New Roman" panose="02020603050405020304" pitchFamily="18" charset="0"/>
            </a:endParaRPr>
          </a:p>
          <a:p>
            <a:pPr marL="346075" indent="-346075"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Accountability under Business Sustainability</a:t>
            </a:r>
          </a:p>
        </p:txBody>
      </p:sp>
    </p:spTree>
    <p:extLst>
      <p:ext uri="{BB962C8B-B14F-4D97-AF65-F5344CB8AC3E}">
        <p14:creationId xmlns:p14="http://schemas.microsoft.com/office/powerpoint/2010/main" val="29022396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304800"/>
            <a:ext cx="8686800" cy="609600"/>
          </a:xfrm>
        </p:spPr>
        <p:txBody>
          <a:bodyPr/>
          <a:lstStyle/>
          <a:p>
            <a:pPr algn="ctr"/>
            <a:r>
              <a:rPr lang="en-US" sz="3600" dirty="0">
                <a:latin typeface="Times New Roman" panose="02020603050405020304" pitchFamily="18" charset="0"/>
                <a:cs typeface="Times New Roman" panose="02020603050405020304" pitchFamily="18" charset="0"/>
              </a:rPr>
              <a:t>Effective Board of Directors</a:t>
            </a:r>
          </a:p>
        </p:txBody>
      </p:sp>
      <p:sp>
        <p:nvSpPr>
          <p:cNvPr id="6" name="Content Placeholder 5"/>
          <p:cNvSpPr>
            <a:spLocks noGrp="1"/>
          </p:cNvSpPr>
          <p:nvPr>
            <p:ph idx="1"/>
          </p:nvPr>
        </p:nvSpPr>
        <p:spPr>
          <a:xfrm>
            <a:off x="152400" y="1143000"/>
            <a:ext cx="8763000" cy="4876800"/>
          </a:xfrm>
        </p:spPr>
        <p:txBody>
          <a:bodyPr/>
          <a:lstStyle/>
          <a:p>
            <a:pPr>
              <a:lnSpc>
                <a:spcPct val="200000"/>
              </a:lnSpc>
            </a:pPr>
            <a:r>
              <a:rPr lang="en-US" sz="1800" dirty="0">
                <a:latin typeface="Times New Roman" panose="02020603050405020304" pitchFamily="18" charset="0"/>
                <a:cs typeface="Times New Roman" panose="02020603050405020304" pitchFamily="18" charset="0"/>
              </a:rPr>
              <a:t>Create an open and engaging boardroom atmosphere</a:t>
            </a:r>
          </a:p>
          <a:p>
            <a:pPr>
              <a:lnSpc>
                <a:spcPct val="200000"/>
              </a:lnSpc>
            </a:pPr>
            <a:r>
              <a:rPr lang="en-US" sz="1800" dirty="0">
                <a:latin typeface="Times New Roman" panose="02020603050405020304" pitchFamily="18" charset="0"/>
                <a:cs typeface="Times New Roman" panose="02020603050405020304" pitchFamily="18" charset="0"/>
              </a:rPr>
              <a:t>Maximize the value of the board’s time commitment</a:t>
            </a:r>
          </a:p>
          <a:p>
            <a:pPr>
              <a:lnSpc>
                <a:spcPct val="200000"/>
              </a:lnSpc>
            </a:pPr>
            <a:r>
              <a:rPr lang="en-US" sz="1800" dirty="0">
                <a:latin typeface="Times New Roman" panose="02020603050405020304" pitchFamily="18" charset="0"/>
                <a:cs typeface="Times New Roman" panose="02020603050405020304" pitchFamily="18" charset="0"/>
              </a:rPr>
              <a:t>Determine the information the board needs</a:t>
            </a:r>
          </a:p>
          <a:p>
            <a:pPr>
              <a:lnSpc>
                <a:spcPct val="200000"/>
              </a:lnSpc>
            </a:pPr>
            <a:r>
              <a:rPr lang="en-US" sz="1800" dirty="0">
                <a:latin typeface="Times New Roman" panose="02020603050405020304" pitchFamily="18" charset="0"/>
                <a:cs typeface="Times New Roman" panose="02020603050405020304" pitchFamily="18" charset="0"/>
              </a:rPr>
              <a:t>Dedicate time to strategic issues</a:t>
            </a:r>
          </a:p>
          <a:p>
            <a:pPr>
              <a:lnSpc>
                <a:spcPct val="200000"/>
              </a:lnSpc>
            </a:pPr>
            <a:r>
              <a:rPr lang="en-US" sz="1800" dirty="0">
                <a:latin typeface="Times New Roman" panose="02020603050405020304" pitchFamily="18" charset="0"/>
                <a:cs typeface="Times New Roman" panose="02020603050405020304" pitchFamily="18" charset="0"/>
              </a:rPr>
              <a:t>Create a transparent, explicit, and accountable executive pay process</a:t>
            </a:r>
          </a:p>
          <a:p>
            <a:endParaRPr lang="en-US" sz="2400" dirty="0"/>
          </a:p>
          <a:p>
            <a:endParaRPr lang="en-US" sz="2400" dirty="0"/>
          </a:p>
        </p:txBody>
      </p:sp>
    </p:spTree>
    <p:extLst>
      <p:ext uri="{BB962C8B-B14F-4D97-AF65-F5344CB8AC3E}">
        <p14:creationId xmlns:p14="http://schemas.microsoft.com/office/powerpoint/2010/main" val="38874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838200"/>
          </a:xfrm>
        </p:spPr>
        <p:txBody>
          <a:bodyPr/>
          <a:lstStyle/>
          <a:p>
            <a:pPr algn="ctr"/>
            <a:r>
              <a:rPr lang="en-US" sz="3600" dirty="0">
                <a:solidFill>
                  <a:srgbClr val="000000"/>
                </a:solidFill>
                <a:latin typeface="Times New Roman" panose="02020603050405020304" pitchFamily="18" charset="0"/>
                <a:cs typeface="Times New Roman" panose="02020603050405020304" pitchFamily="18" charset="0"/>
              </a:rPr>
              <a:t>Effective Board of Directors (cont.)</a:t>
            </a:r>
            <a:endParaRPr lang="en-US" dirty="0"/>
          </a:p>
        </p:txBody>
      </p:sp>
      <p:sp>
        <p:nvSpPr>
          <p:cNvPr id="3" name="Content Placeholder 2"/>
          <p:cNvSpPr>
            <a:spLocks noGrp="1"/>
          </p:cNvSpPr>
          <p:nvPr>
            <p:ph idx="1"/>
          </p:nvPr>
        </p:nvSpPr>
        <p:spPr>
          <a:xfrm>
            <a:off x="228600" y="1447800"/>
            <a:ext cx="8686800" cy="4572000"/>
          </a:xfrm>
        </p:spPr>
        <p:txBody>
          <a:bodyPr/>
          <a:lstStyle/>
          <a:p>
            <a:pPr lvl="0">
              <a:lnSpc>
                <a:spcPct val="200000"/>
              </a:lnSpc>
            </a:pPr>
            <a:r>
              <a:rPr lang="en-US" sz="1800" dirty="0">
                <a:solidFill>
                  <a:srgbClr val="000000"/>
                </a:solidFill>
                <a:latin typeface="Times New Roman" panose="02020603050405020304" pitchFamily="18" charset="0"/>
                <a:cs typeface="Times New Roman" panose="02020603050405020304" pitchFamily="18" charset="0"/>
              </a:rPr>
              <a:t>Actively engage in the CEO succession process</a:t>
            </a:r>
          </a:p>
          <a:p>
            <a:pPr lvl="0">
              <a:lnSpc>
                <a:spcPct val="200000"/>
              </a:lnSpc>
            </a:pPr>
            <a:r>
              <a:rPr lang="en-US" sz="1800" dirty="0">
                <a:solidFill>
                  <a:srgbClr val="000000"/>
                </a:solidFill>
                <a:latin typeface="Times New Roman" panose="02020603050405020304" pitchFamily="18" charset="0"/>
                <a:cs typeface="Times New Roman" panose="02020603050405020304" pitchFamily="18" charset="0"/>
              </a:rPr>
              <a:t>Assess the strength of the company’s management talent</a:t>
            </a:r>
          </a:p>
          <a:p>
            <a:pPr lvl="0">
              <a:lnSpc>
                <a:spcPct val="200000"/>
              </a:lnSpc>
            </a:pPr>
            <a:r>
              <a:rPr lang="en-US" sz="1800" dirty="0">
                <a:solidFill>
                  <a:srgbClr val="000000"/>
                </a:solidFill>
                <a:latin typeface="Times New Roman" panose="02020603050405020304" pitchFamily="18" charset="0"/>
                <a:cs typeface="Times New Roman" panose="02020603050405020304" pitchFamily="18" charset="0"/>
              </a:rPr>
              <a:t>Monitor the company’s enterprise risk management system</a:t>
            </a:r>
          </a:p>
          <a:p>
            <a:pPr lvl="0">
              <a:lnSpc>
                <a:spcPct val="200000"/>
              </a:lnSpc>
            </a:pPr>
            <a:r>
              <a:rPr lang="en-US" sz="1800" dirty="0">
                <a:solidFill>
                  <a:srgbClr val="000000"/>
                </a:solidFill>
                <a:latin typeface="Times New Roman" panose="02020603050405020304" pitchFamily="18" charset="0"/>
                <a:cs typeface="Times New Roman" panose="02020603050405020304" pitchFamily="18" charset="0"/>
              </a:rPr>
              <a:t>Oversee the reliability, quality, and integrity of the financial and control processes</a:t>
            </a:r>
          </a:p>
          <a:p>
            <a:endParaRPr lang="en-US" dirty="0"/>
          </a:p>
        </p:txBody>
      </p:sp>
    </p:spTree>
    <p:extLst>
      <p:ext uri="{BB962C8B-B14F-4D97-AF65-F5344CB8AC3E}">
        <p14:creationId xmlns:p14="http://schemas.microsoft.com/office/powerpoint/2010/main" val="165872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2819400"/>
            <a:ext cx="7620000" cy="1981200"/>
          </a:xfrm>
        </p:spPr>
        <p:txBody>
          <a:bodyPr/>
          <a:lstStyle/>
          <a:p>
            <a:pPr algn="ctr"/>
            <a:br>
              <a:rPr lang="en-US" dirty="0"/>
            </a:br>
            <a:r>
              <a:rPr lang="en-US" sz="3600" dirty="0">
                <a:latin typeface="Times New Roman" panose="02020603050405020304" pitchFamily="18" charset="0"/>
                <a:cs typeface="Times New Roman" panose="02020603050405020304" pitchFamily="18" charset="0"/>
              </a:rPr>
              <a:t>board committees</a:t>
            </a:r>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5</a:t>
            </a:r>
          </a:p>
        </p:txBody>
      </p:sp>
    </p:spTree>
    <p:extLst>
      <p:ext uri="{BB962C8B-B14F-4D97-AF65-F5344CB8AC3E}">
        <p14:creationId xmlns:p14="http://schemas.microsoft.com/office/powerpoint/2010/main" val="2849599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838200"/>
            <a:ext cx="8450263" cy="5715000"/>
          </a:xfrm>
        </p:spPr>
        <p:txBody>
          <a:bodyPr>
            <a:normAutofit/>
          </a:bodyPr>
          <a:lstStyle/>
          <a:p>
            <a:pPr algn="just" eaLnBrk="1" hangingPunct="1">
              <a:defRPr/>
            </a:pPr>
            <a:endParaRPr lang="en-US" sz="2400" b="0" dirty="0">
              <a:solidFill>
                <a:schemeClr val="accent1">
                  <a:lumMod val="75000"/>
                </a:schemeClr>
              </a:solidFill>
              <a:latin typeface="+mj-lt"/>
            </a:endParaRP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Audit committee</a:t>
            </a: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Compensation committee</a:t>
            </a: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Governance committee</a:t>
            </a: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Nominating committee</a:t>
            </a: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Disclosure committee</a:t>
            </a: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Ethics and compliance committee</a:t>
            </a:r>
          </a:p>
          <a:p>
            <a:pPr marL="346075" indent="-346075" algn="l" eaLnBrk="1" hangingPunct="1">
              <a:lnSpc>
                <a:spcPct val="140000"/>
              </a:lnSpc>
              <a:buFont typeface="Arial" panose="020B0604020202020204" pitchFamily="34" charset="0"/>
              <a:buChar char="•"/>
              <a:defRPr/>
            </a:pPr>
            <a:r>
              <a:rPr lang="en-US" sz="1800" b="0" dirty="0">
                <a:latin typeface="Times New Roman" panose="02020603050405020304" pitchFamily="18" charset="0"/>
                <a:cs typeface="Times New Roman" panose="02020603050405020304" pitchFamily="18" charset="0"/>
              </a:rPr>
              <a:t>Other standing or special committees</a:t>
            </a:r>
            <a:endParaRPr lang="en-US" sz="1800" b="0" dirty="0">
              <a:solidFill>
                <a:schemeClr val="accent1">
                  <a:lumMod val="75000"/>
                </a:schemeClr>
              </a:solidFill>
              <a:latin typeface="Times New Roman" panose="02020603050405020304" pitchFamily="18" charset="0"/>
              <a:cs typeface="Times New Roman" panose="02020603050405020304" pitchFamily="18" charset="0"/>
            </a:endParaRPr>
          </a:p>
          <a:p>
            <a:pPr algn="just" eaLnBrk="1" hangingPunct="1">
              <a:defRPr/>
            </a:pPr>
            <a:endParaRPr lang="en-US" sz="2400" dirty="0">
              <a:latin typeface="+mj-lt"/>
            </a:endParaRPr>
          </a:p>
        </p:txBody>
      </p:sp>
      <p:sp>
        <p:nvSpPr>
          <p:cNvPr id="4" name="Title 3"/>
          <p:cNvSpPr>
            <a:spLocks noGrp="1"/>
          </p:cNvSpPr>
          <p:nvPr>
            <p:ph type="ctrTitle"/>
          </p:nvPr>
        </p:nvSpPr>
        <p:spPr>
          <a:xfrm>
            <a:off x="990600" y="152400"/>
            <a:ext cx="7162800" cy="838200"/>
          </a:xfrm>
        </p:spPr>
        <p:txBody>
          <a:bodyPr/>
          <a:lstStyle/>
          <a:p>
            <a:r>
              <a:rPr lang="en-US" sz="3600" dirty="0">
                <a:solidFill>
                  <a:srgbClr val="000000"/>
                </a:solidFill>
                <a:latin typeface="Times New Roman" panose="02020603050405020304" pitchFamily="18" charset="0"/>
                <a:cs typeface="Times New Roman" panose="02020603050405020304" pitchFamily="18" charset="0"/>
              </a:rPr>
              <a:t>Board Committees </a:t>
            </a:r>
          </a:p>
        </p:txBody>
      </p:sp>
    </p:spTree>
    <p:extLst>
      <p:ext uri="{BB962C8B-B14F-4D97-AF65-F5344CB8AC3E}">
        <p14:creationId xmlns:p14="http://schemas.microsoft.com/office/powerpoint/2010/main" val="2797392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229600" cy="868362"/>
          </a:xfrm>
        </p:spPr>
        <p:txBody>
          <a:bodyPr/>
          <a:lstStyle/>
          <a:p>
            <a:pPr algn="ctr" eaLnBrk="1" hangingPunct="1"/>
            <a:r>
              <a:rPr lang="en-US" altLang="en-US" sz="3600" dirty="0">
                <a:latin typeface="Times New Roman" panose="02020603050405020304" pitchFamily="18" charset="0"/>
                <a:cs typeface="Times New Roman" panose="02020603050405020304" pitchFamily="18" charset="0"/>
              </a:rPr>
              <a:t>Audit Committees</a:t>
            </a:r>
          </a:p>
        </p:txBody>
      </p:sp>
      <p:sp>
        <p:nvSpPr>
          <p:cNvPr id="25603" name="Rectangle 3"/>
          <p:cNvSpPr>
            <a:spLocks noGrp="1" noChangeArrowheads="1"/>
          </p:cNvSpPr>
          <p:nvPr>
            <p:ph sz="half" idx="1"/>
          </p:nvPr>
        </p:nvSpPr>
        <p:spPr>
          <a:xfrm>
            <a:off x="457200" y="1143000"/>
            <a:ext cx="4038600" cy="5057775"/>
          </a:xfrm>
        </p:spPr>
        <p:txBody>
          <a:bodyPr/>
          <a:lstStyle/>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Pre-SOX</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Voluntary audit committees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Personal and economic ties </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Liaison between management and independent auditors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Limited knowledge of financial reporting</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Infrequent and short meetings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Lack of proper authority and resources</a:t>
            </a:r>
          </a:p>
          <a:p>
            <a:pPr eaLnBrk="1" hangingPunct="1">
              <a:lnSpc>
                <a:spcPct val="80000"/>
              </a:lnSpc>
            </a:pPr>
            <a:endParaRPr lang="en-US" altLang="en-US" sz="1600" dirty="0"/>
          </a:p>
        </p:txBody>
      </p:sp>
      <p:sp>
        <p:nvSpPr>
          <p:cNvPr id="25604" name="Rectangle 4"/>
          <p:cNvSpPr>
            <a:spLocks noGrp="1" noChangeArrowheads="1"/>
          </p:cNvSpPr>
          <p:nvPr>
            <p:ph sz="half" idx="2"/>
          </p:nvPr>
        </p:nvSpPr>
        <p:spPr>
          <a:xfrm>
            <a:off x="4648200" y="1143000"/>
            <a:ext cx="4038600" cy="5105400"/>
          </a:xfrm>
        </p:spPr>
        <p:txBody>
          <a:bodyPr/>
          <a:lstStyle/>
          <a:p>
            <a:pPr algn="ctr" eaLnBrk="1" hangingPunct="1">
              <a:lnSpc>
                <a:spcPct val="80000"/>
              </a:lnSpc>
              <a:buFontTx/>
              <a:buNone/>
            </a:pPr>
            <a:r>
              <a:rPr lang="en-US" altLang="en-US" sz="1800" b="1" dirty="0">
                <a:latin typeface="Times New Roman" panose="02020603050405020304" pitchFamily="18" charset="0"/>
                <a:cs typeface="Times New Roman" panose="02020603050405020304" pitchFamily="18" charset="0"/>
              </a:rPr>
              <a:t>Post-SOX</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Mandatory audit committees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Independent members of audit committees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Financial expertise</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Appoint, compensate, retain, and oversee independent auditor</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Comply with new requirements for “independent” directors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Establish procedures for receipt, retention, and treatment of complaints relating to accounting, auditing, and internal control matters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Have authority to engage advisors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Be given appropriate funding, as determined by the audit committee, for external auditors and advisors</a:t>
            </a:r>
          </a:p>
          <a:p>
            <a:pPr eaLnBrk="1" hangingPunct="1">
              <a:lnSpc>
                <a:spcPct val="80000"/>
              </a:lnSpc>
            </a:pPr>
            <a:r>
              <a:rPr lang="en-US" altLang="en-US" sz="1800" dirty="0">
                <a:latin typeface="Times New Roman" panose="02020603050405020304" pitchFamily="18" charset="0"/>
                <a:cs typeface="Times New Roman" panose="02020603050405020304" pitchFamily="18" charset="0"/>
              </a:rPr>
              <a:t>Disclosure of existence of at least one audit committee financial expert</a:t>
            </a:r>
          </a:p>
        </p:txBody>
      </p:sp>
      <p:sp>
        <p:nvSpPr>
          <p:cNvPr id="25605" name="Slide Number Placeholder 6"/>
          <p:cNvSpPr>
            <a:spLocks noGrp="1"/>
          </p:cNvSpPr>
          <p:nvPr>
            <p:ph type="sldNum" sz="quarter" idx="4294967295"/>
          </p:nvPr>
        </p:nvSpPr>
        <p:spPr bwMode="auto">
          <a:xfrm>
            <a:off x="70104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733464F-8117-4E61-8CE8-FB7EA0CDC70A}" type="slidenum">
              <a:rPr lang="en-US" altLang="en-US" sz="1800"/>
              <a:pPr eaLnBrk="1" hangingPunct="1">
                <a:spcBef>
                  <a:spcPct val="0"/>
                </a:spcBef>
                <a:buFontTx/>
                <a:buNone/>
              </a:pPr>
              <a:t>46</a:t>
            </a:fld>
            <a:endParaRPr lang="en-US" altLang="en-US" sz="1800"/>
          </a:p>
        </p:txBody>
      </p:sp>
    </p:spTree>
    <p:extLst>
      <p:ext uri="{BB962C8B-B14F-4D97-AF65-F5344CB8AC3E}">
        <p14:creationId xmlns:p14="http://schemas.microsoft.com/office/powerpoint/2010/main" val="338845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60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604">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60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ubtitle 2"/>
          <p:cNvSpPr>
            <a:spLocks noGrp="1"/>
          </p:cNvSpPr>
          <p:nvPr>
            <p:ph type="subTitle" idx="1"/>
          </p:nvPr>
        </p:nvSpPr>
        <p:spPr>
          <a:xfrm>
            <a:off x="541338" y="1371600"/>
            <a:ext cx="8061325" cy="4876800"/>
          </a:xfrm>
        </p:spPr>
        <p:txBody>
          <a:bodyPr/>
          <a:lstStyle/>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Corporate governance</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Internal controls</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Financial reporting</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Audit activities</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Code of ethics conduct</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Whistleblower program</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Enterprise risk management</a:t>
            </a:r>
          </a:p>
          <a:p>
            <a:pPr marL="342900" indent="-342900" algn="just" eaLnBrk="1" hangingPunct="1">
              <a:lnSpc>
                <a:spcPct val="140000"/>
              </a:lnSpc>
              <a:buFont typeface="Arial"/>
              <a:buChar char="•"/>
            </a:pPr>
            <a:r>
              <a:rPr lang="en-US" altLang="en-US" sz="1800" b="0" dirty="0">
                <a:latin typeface="Times New Roman" panose="02020603050405020304" pitchFamily="18" charset="0"/>
                <a:cs typeface="Times New Roman" panose="02020603050405020304" pitchFamily="18" charset="0"/>
              </a:rPr>
              <a:t> Financial statement fraud</a:t>
            </a:r>
          </a:p>
          <a:p>
            <a:pPr algn="just" eaLnBrk="1" hangingPunct="1"/>
            <a:endParaRPr lang="en-US" altLang="en-US" sz="2400" dirty="0">
              <a:latin typeface="+mj-lt"/>
            </a:endParaRPr>
          </a:p>
        </p:txBody>
      </p:sp>
      <p:sp>
        <p:nvSpPr>
          <p:cNvPr id="3" name="Title 2"/>
          <p:cNvSpPr>
            <a:spLocks noGrp="1"/>
          </p:cNvSpPr>
          <p:nvPr>
            <p:ph type="ctrTitle"/>
          </p:nvPr>
        </p:nvSpPr>
        <p:spPr>
          <a:xfrm>
            <a:off x="304800" y="228600"/>
            <a:ext cx="8534400" cy="914400"/>
          </a:xfrm>
        </p:spPr>
        <p:txBody>
          <a:bodyPr/>
          <a:lstStyle/>
          <a:p>
            <a:r>
              <a:rPr lang="en-US" sz="3600" dirty="0">
                <a:solidFill>
                  <a:srgbClr val="000000"/>
                </a:solidFill>
                <a:latin typeface="Times New Roman" panose="02020603050405020304" pitchFamily="18" charset="0"/>
                <a:cs typeface="Times New Roman" panose="02020603050405020304" pitchFamily="18" charset="0"/>
              </a:rPr>
              <a:t>Audit Committee Responsibilities </a:t>
            </a:r>
          </a:p>
        </p:txBody>
      </p:sp>
    </p:spTree>
    <p:extLst>
      <p:ext uri="{BB962C8B-B14F-4D97-AF65-F5344CB8AC3E}">
        <p14:creationId xmlns:p14="http://schemas.microsoft.com/office/powerpoint/2010/main" val="232908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7993856" cy="609600"/>
          </a:xfrm>
          <a:noFill/>
        </p:spPr>
        <p:txBody>
          <a:bodyPr>
            <a:noAutofit/>
          </a:bodyPr>
          <a:lstStyle/>
          <a:p>
            <a:r>
              <a:rPr lang="en-US" sz="3600" dirty="0">
                <a:solidFill>
                  <a:schemeClr val="tx1"/>
                </a:solidFill>
                <a:latin typeface="Times New Roman" panose="02020603050405020304" pitchFamily="18" charset="0"/>
                <a:cs typeface="Times New Roman" panose="02020603050405020304" pitchFamily="18" charset="0"/>
              </a:rPr>
              <a:t>Compensation Committee </a:t>
            </a:r>
          </a:p>
        </p:txBody>
      </p:sp>
      <p:sp>
        <p:nvSpPr>
          <p:cNvPr id="3" name="Subtitle 2"/>
          <p:cNvSpPr>
            <a:spLocks noGrp="1"/>
          </p:cNvSpPr>
          <p:nvPr>
            <p:ph type="subTitle" idx="1"/>
          </p:nvPr>
        </p:nvSpPr>
        <p:spPr>
          <a:xfrm>
            <a:off x="540544" y="990600"/>
            <a:ext cx="8062912" cy="5410200"/>
          </a:xfrm>
        </p:spPr>
        <p:txBody>
          <a:bodyPr>
            <a:noAutofit/>
          </a:bodyPr>
          <a:lstStyle/>
          <a:p>
            <a:pPr marL="285750" indent="-285750"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Structure</a:t>
            </a:r>
          </a:p>
          <a:p>
            <a:pPr algn="just"/>
            <a:endParaRPr lang="en-US" sz="18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Responsibilities: </a:t>
            </a:r>
          </a:p>
          <a:p>
            <a:pPr algn="just"/>
            <a:endParaRPr lang="en-US" sz="1800" b="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r>
              <a:rPr lang="en-US" sz="1800" b="0" dirty="0">
                <a:latin typeface="Times New Roman" panose="02020603050405020304" pitchFamily="18" charset="0"/>
                <a:cs typeface="Times New Roman" panose="02020603050405020304" pitchFamily="18" charset="0"/>
              </a:rPr>
              <a:t>Evaluation of directors</a:t>
            </a:r>
          </a:p>
          <a:p>
            <a:pPr marL="342900" indent="-342900" algn="just">
              <a:lnSpc>
                <a:spcPct val="150000"/>
              </a:lnSpc>
              <a:buAutoNum type="arabicPeriod"/>
            </a:pPr>
            <a:r>
              <a:rPr lang="en-US" sz="1800" b="0" dirty="0">
                <a:latin typeface="Times New Roman" panose="02020603050405020304" pitchFamily="18" charset="0"/>
                <a:cs typeface="Times New Roman" panose="02020603050405020304" pitchFamily="18" charset="0"/>
              </a:rPr>
              <a:t>Design and implementation of director compensation plans</a:t>
            </a:r>
          </a:p>
          <a:p>
            <a:pPr marL="342900" indent="-342900" algn="just">
              <a:lnSpc>
                <a:spcPct val="150000"/>
              </a:lnSpc>
              <a:buAutoNum type="arabicPeriod"/>
            </a:pPr>
            <a:r>
              <a:rPr lang="en-US" sz="1800" b="0" dirty="0">
                <a:latin typeface="Times New Roman" panose="02020603050405020304" pitchFamily="18" charset="0"/>
                <a:cs typeface="Times New Roman" panose="02020603050405020304" pitchFamily="18" charset="0"/>
              </a:rPr>
              <a:t>Evaluation of senior executives</a:t>
            </a:r>
          </a:p>
          <a:p>
            <a:pPr marL="342900" indent="-342900" algn="just">
              <a:lnSpc>
                <a:spcPct val="150000"/>
              </a:lnSpc>
              <a:buAutoNum type="arabicPeriod"/>
            </a:pPr>
            <a:r>
              <a:rPr lang="en-US" sz="1800" b="0" dirty="0">
                <a:latin typeface="Times New Roman" panose="02020603050405020304" pitchFamily="18" charset="0"/>
                <a:cs typeface="Times New Roman" panose="02020603050405020304" pitchFamily="18" charset="0"/>
              </a:rPr>
              <a:t>Design and implementation of executive compensation plans</a:t>
            </a:r>
          </a:p>
          <a:p>
            <a:pPr marL="342900" indent="-342900" algn="just">
              <a:buAutoNum type="arabicPeriod"/>
            </a:pPr>
            <a:endParaRPr lang="en-US" sz="18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Proxy statement disclosure</a:t>
            </a:r>
          </a:p>
          <a:p>
            <a:pPr algn="just"/>
            <a:endParaRPr lang="en-US" sz="1600" dirty="0">
              <a:solidFill>
                <a:schemeClr val="accent1">
                  <a:lumMod val="75000"/>
                </a:schemeClr>
              </a:solidFill>
              <a:latin typeface="Arial Black" pitchFamily="34" charset="0"/>
            </a:endParaRPr>
          </a:p>
        </p:txBody>
      </p:sp>
    </p:spTree>
    <p:extLst>
      <p:ext uri="{BB962C8B-B14F-4D97-AF65-F5344CB8AC3E}">
        <p14:creationId xmlns:p14="http://schemas.microsoft.com/office/powerpoint/2010/main" val="300236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062912" cy="900111"/>
          </a:xfrm>
          <a:noFill/>
        </p:spPr>
        <p:txBody>
          <a:bodyPr>
            <a:normAutofit/>
          </a:bodyPr>
          <a:lstStyle/>
          <a:p>
            <a:r>
              <a:rPr lang="en-US" sz="3600" dirty="0">
                <a:solidFill>
                  <a:schemeClr val="tx1"/>
                </a:solidFill>
                <a:effectLst/>
                <a:latin typeface="Times New Roman" panose="02020603050405020304" pitchFamily="18" charset="0"/>
                <a:cs typeface="Times New Roman" panose="02020603050405020304" pitchFamily="18" charset="0"/>
              </a:rPr>
              <a:t>Nominating Committee </a:t>
            </a:r>
          </a:p>
        </p:txBody>
      </p:sp>
      <p:sp>
        <p:nvSpPr>
          <p:cNvPr id="3" name="Subtitle 2"/>
          <p:cNvSpPr>
            <a:spLocks noGrp="1"/>
          </p:cNvSpPr>
          <p:nvPr>
            <p:ph type="subTitle" idx="1"/>
          </p:nvPr>
        </p:nvSpPr>
        <p:spPr>
          <a:xfrm>
            <a:off x="533400" y="1295400"/>
            <a:ext cx="8062912" cy="5181600"/>
          </a:xfrm>
        </p:spPr>
        <p:txBody>
          <a:bodyPr>
            <a:normAutofit/>
          </a:bodyPr>
          <a:lstStyle/>
          <a:p>
            <a:pPr marL="285750" indent="-285750" algn="just">
              <a:buFont typeface="Arial" panose="020B0604020202020204" pitchFamily="34" charset="0"/>
              <a:buChar char="•"/>
            </a:pPr>
            <a:r>
              <a:rPr lang="en-US" sz="1800" b="0" dirty="0">
                <a:solidFill>
                  <a:schemeClr val="tx1"/>
                </a:solidFill>
                <a:latin typeface="Times New Roman" panose="02020603050405020304" pitchFamily="18" charset="0"/>
                <a:cs typeface="Times New Roman" panose="02020603050405020304" pitchFamily="18" charset="0"/>
              </a:rPr>
              <a:t>Structure</a:t>
            </a:r>
          </a:p>
          <a:p>
            <a:pPr algn="just"/>
            <a:endParaRPr lang="en-US" sz="1800" b="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Responsibilities:</a:t>
            </a:r>
          </a:p>
          <a:p>
            <a:pPr algn="just"/>
            <a:endParaRPr lang="en-US" sz="1800" b="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1800" b="0" dirty="0">
                <a:latin typeface="Times New Roman" panose="02020603050405020304" pitchFamily="18" charset="0"/>
                <a:cs typeface="Times New Roman" panose="02020603050405020304" pitchFamily="18" charset="0"/>
              </a:rPr>
              <a:t>1. </a:t>
            </a:r>
            <a:r>
              <a:rPr lang="en-US" sz="1800" b="0" dirty="0">
                <a:solidFill>
                  <a:schemeClr val="tx1"/>
                </a:solidFill>
                <a:latin typeface="Times New Roman" panose="02020603050405020304" pitchFamily="18" charset="0"/>
                <a:cs typeface="Times New Roman" panose="02020603050405020304" pitchFamily="18" charset="0"/>
              </a:rPr>
              <a:t>Reviewing the performance of current directors</a:t>
            </a:r>
          </a:p>
          <a:p>
            <a:pPr algn="just">
              <a:lnSpc>
                <a:spcPct val="150000"/>
              </a:lnSpc>
            </a:pPr>
            <a:r>
              <a:rPr lang="en-US" sz="1800" b="0" dirty="0">
                <a:latin typeface="Times New Roman" panose="02020603050405020304" pitchFamily="18" charset="0"/>
                <a:cs typeface="Times New Roman" panose="02020603050405020304" pitchFamily="18" charset="0"/>
              </a:rPr>
              <a:t>2. </a:t>
            </a:r>
            <a:r>
              <a:rPr lang="en-US" sz="1800" b="0" dirty="0">
                <a:solidFill>
                  <a:schemeClr val="tx1"/>
                </a:solidFill>
                <a:latin typeface="Times New Roman" panose="02020603050405020304" pitchFamily="18" charset="0"/>
                <a:cs typeface="Times New Roman" panose="02020603050405020304" pitchFamily="18" charset="0"/>
              </a:rPr>
              <a:t>Assessing the need for new directors </a:t>
            </a:r>
          </a:p>
          <a:p>
            <a:pPr algn="just"/>
            <a:r>
              <a:rPr lang="en-US" sz="1800" b="0" dirty="0">
                <a:latin typeface="Times New Roman" panose="02020603050405020304" pitchFamily="18" charset="0"/>
                <a:cs typeface="Times New Roman" panose="02020603050405020304" pitchFamily="18" charset="0"/>
              </a:rPr>
              <a:t>3. </a:t>
            </a:r>
            <a:r>
              <a:rPr lang="en-US" sz="1800" b="0" dirty="0">
                <a:solidFill>
                  <a:schemeClr val="tx1"/>
                </a:solidFill>
                <a:latin typeface="Times New Roman" panose="02020603050405020304" pitchFamily="18" charset="0"/>
                <a:cs typeface="Times New Roman" panose="02020603050405020304" pitchFamily="18" charset="0"/>
              </a:rPr>
              <a:t>Identifying and evaluating the skills, background, diversity, and knowledge of candidates </a:t>
            </a:r>
          </a:p>
          <a:p>
            <a:pPr algn="just">
              <a:lnSpc>
                <a:spcPct val="150000"/>
              </a:lnSpc>
            </a:pPr>
            <a:r>
              <a:rPr lang="en-US" sz="1800" b="0" dirty="0">
                <a:latin typeface="Times New Roman" panose="02020603050405020304" pitchFamily="18" charset="0"/>
                <a:cs typeface="Times New Roman" panose="02020603050405020304" pitchFamily="18" charset="0"/>
              </a:rPr>
              <a:t>4. </a:t>
            </a:r>
            <a:r>
              <a:rPr lang="en-US" sz="1800" b="0" dirty="0">
                <a:solidFill>
                  <a:schemeClr val="tx1"/>
                </a:solidFill>
                <a:latin typeface="Times New Roman" panose="02020603050405020304" pitchFamily="18" charset="0"/>
                <a:cs typeface="Times New Roman" panose="02020603050405020304" pitchFamily="18" charset="0"/>
              </a:rPr>
              <a:t>Having an objective nominating process for qualified candidates </a:t>
            </a:r>
          </a:p>
          <a:p>
            <a:pPr algn="just">
              <a:lnSpc>
                <a:spcPct val="150000"/>
              </a:lnSpc>
            </a:pPr>
            <a:r>
              <a:rPr lang="en-US" sz="1800" b="0" dirty="0">
                <a:latin typeface="Times New Roman" panose="02020603050405020304" pitchFamily="18" charset="0"/>
                <a:cs typeface="Times New Roman" panose="02020603050405020304" pitchFamily="18" charset="0"/>
              </a:rPr>
              <a:t>5. </a:t>
            </a:r>
            <a:r>
              <a:rPr lang="en-US" sz="1800" b="0" dirty="0">
                <a:solidFill>
                  <a:schemeClr val="tx1"/>
                </a:solidFill>
                <a:latin typeface="Times New Roman" panose="02020603050405020304" pitchFamily="18" charset="0"/>
                <a:cs typeface="Times New Roman" panose="02020603050405020304" pitchFamily="18" charset="0"/>
              </a:rPr>
              <a:t>Assisting in the election of qualified new directors</a:t>
            </a:r>
            <a:endParaRPr lang="en-US" sz="2000" b="0" dirty="0">
              <a:solidFill>
                <a:schemeClr val="tx1"/>
              </a:solidFill>
              <a:latin typeface="Arial Black" pitchFamily="34" charset="0"/>
            </a:endParaRPr>
          </a:p>
        </p:txBody>
      </p:sp>
      <p:grpSp>
        <p:nvGrpSpPr>
          <p:cNvPr id="4" name="Group 5"/>
          <p:cNvGrpSpPr>
            <a:grpSpLocks noChangeAspect="1"/>
          </p:cNvGrpSpPr>
          <p:nvPr/>
        </p:nvGrpSpPr>
        <p:grpSpPr bwMode="auto">
          <a:xfrm>
            <a:off x="4724400" y="5722937"/>
            <a:ext cx="1825625" cy="1135063"/>
            <a:chOff x="3984" y="3264"/>
            <a:chExt cx="1150" cy="715"/>
          </a:xfrm>
        </p:grpSpPr>
        <p:sp>
          <p:nvSpPr>
            <p:cNvPr id="1028" name="AutoShape 4"/>
            <p:cNvSpPr>
              <a:spLocks noChangeAspect="1" noChangeArrowheads="1" noTextEdit="1"/>
            </p:cNvSpPr>
            <p:nvPr/>
          </p:nvSpPr>
          <p:spPr bwMode="auto">
            <a:xfrm>
              <a:off x="3984" y="3264"/>
              <a:ext cx="1150" cy="7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p:nvSpPr>
          <p:spPr bwMode="auto">
            <a:xfrm>
              <a:off x="4126" y="3425"/>
              <a:ext cx="154" cy="93"/>
            </a:xfrm>
            <a:custGeom>
              <a:avLst/>
              <a:gdLst/>
              <a:ahLst/>
              <a:cxnLst>
                <a:cxn ang="0">
                  <a:pos x="304" y="69"/>
                </a:cxn>
                <a:cxn ang="0">
                  <a:pos x="293" y="57"/>
                </a:cxn>
                <a:cxn ang="0">
                  <a:pos x="284" y="46"/>
                </a:cxn>
                <a:cxn ang="0">
                  <a:pos x="270" y="35"/>
                </a:cxn>
                <a:cxn ang="0">
                  <a:pos x="257" y="28"/>
                </a:cxn>
                <a:cxn ang="0">
                  <a:pos x="252" y="21"/>
                </a:cxn>
                <a:cxn ang="0">
                  <a:pos x="241" y="15"/>
                </a:cxn>
                <a:cxn ang="0">
                  <a:pos x="229" y="11"/>
                </a:cxn>
                <a:cxn ang="0">
                  <a:pos x="218" y="8"/>
                </a:cxn>
                <a:cxn ang="0">
                  <a:pos x="211" y="8"/>
                </a:cxn>
                <a:cxn ang="0">
                  <a:pos x="204" y="6"/>
                </a:cxn>
                <a:cxn ang="0">
                  <a:pos x="198" y="2"/>
                </a:cxn>
                <a:cxn ang="0">
                  <a:pos x="187" y="0"/>
                </a:cxn>
                <a:cxn ang="0">
                  <a:pos x="177" y="3"/>
                </a:cxn>
                <a:cxn ang="0">
                  <a:pos x="171" y="4"/>
                </a:cxn>
                <a:cxn ang="0">
                  <a:pos x="166" y="3"/>
                </a:cxn>
                <a:cxn ang="0">
                  <a:pos x="154" y="2"/>
                </a:cxn>
                <a:cxn ang="0">
                  <a:pos x="138" y="6"/>
                </a:cxn>
                <a:cxn ang="0">
                  <a:pos x="132" y="10"/>
                </a:cxn>
                <a:cxn ang="0">
                  <a:pos x="128" y="10"/>
                </a:cxn>
                <a:cxn ang="0">
                  <a:pos x="117" y="10"/>
                </a:cxn>
                <a:cxn ang="0">
                  <a:pos x="103" y="17"/>
                </a:cxn>
                <a:cxn ang="0">
                  <a:pos x="101" y="23"/>
                </a:cxn>
                <a:cxn ang="0">
                  <a:pos x="101" y="23"/>
                </a:cxn>
                <a:cxn ang="0">
                  <a:pos x="100" y="22"/>
                </a:cxn>
                <a:cxn ang="0">
                  <a:pos x="96" y="21"/>
                </a:cxn>
                <a:cxn ang="0">
                  <a:pos x="83" y="21"/>
                </a:cxn>
                <a:cxn ang="0">
                  <a:pos x="67" y="29"/>
                </a:cxn>
                <a:cxn ang="0">
                  <a:pos x="60" y="38"/>
                </a:cxn>
                <a:cxn ang="0">
                  <a:pos x="44" y="44"/>
                </a:cxn>
                <a:cxn ang="0">
                  <a:pos x="40" y="52"/>
                </a:cxn>
                <a:cxn ang="0">
                  <a:pos x="41" y="56"/>
                </a:cxn>
                <a:cxn ang="0">
                  <a:pos x="36" y="59"/>
                </a:cxn>
                <a:cxn ang="0">
                  <a:pos x="26" y="69"/>
                </a:cxn>
                <a:cxn ang="0">
                  <a:pos x="24" y="82"/>
                </a:cxn>
                <a:cxn ang="0">
                  <a:pos x="25" y="91"/>
                </a:cxn>
                <a:cxn ang="0">
                  <a:pos x="19" y="101"/>
                </a:cxn>
                <a:cxn ang="0">
                  <a:pos x="9" y="119"/>
                </a:cxn>
                <a:cxn ang="0">
                  <a:pos x="0" y="150"/>
                </a:cxn>
                <a:cxn ang="0">
                  <a:pos x="5" y="179"/>
                </a:cxn>
                <a:cxn ang="0">
                  <a:pos x="18" y="187"/>
                </a:cxn>
                <a:cxn ang="0">
                  <a:pos x="28" y="181"/>
                </a:cxn>
                <a:cxn ang="0">
                  <a:pos x="38" y="171"/>
                </a:cxn>
                <a:cxn ang="0">
                  <a:pos x="48" y="154"/>
                </a:cxn>
                <a:cxn ang="0">
                  <a:pos x="51" y="143"/>
                </a:cxn>
                <a:cxn ang="0">
                  <a:pos x="51" y="142"/>
                </a:cxn>
                <a:cxn ang="0">
                  <a:pos x="64" y="140"/>
                </a:cxn>
                <a:cxn ang="0">
                  <a:pos x="94" y="136"/>
                </a:cxn>
                <a:cxn ang="0">
                  <a:pos x="130" y="130"/>
                </a:cxn>
                <a:cxn ang="0">
                  <a:pos x="166" y="126"/>
                </a:cxn>
                <a:cxn ang="0">
                  <a:pos x="203" y="120"/>
                </a:cxn>
                <a:cxn ang="0">
                  <a:pos x="237" y="116"/>
                </a:cxn>
                <a:cxn ang="0">
                  <a:pos x="263" y="112"/>
                </a:cxn>
                <a:cxn ang="0">
                  <a:pos x="280" y="110"/>
                </a:cxn>
                <a:cxn ang="0">
                  <a:pos x="293" y="110"/>
                </a:cxn>
                <a:cxn ang="0">
                  <a:pos x="307" y="104"/>
                </a:cxn>
                <a:cxn ang="0">
                  <a:pos x="308" y="94"/>
                </a:cxn>
                <a:cxn ang="0">
                  <a:pos x="305" y="81"/>
                </a:cxn>
              </a:cxnLst>
              <a:rect l="0" t="0" r="r" b="b"/>
              <a:pathLst>
                <a:path w="309" h="187">
                  <a:moveTo>
                    <a:pt x="305" y="78"/>
                  </a:moveTo>
                  <a:lnTo>
                    <a:pt x="304" y="69"/>
                  </a:lnTo>
                  <a:lnTo>
                    <a:pt x="300" y="63"/>
                  </a:lnTo>
                  <a:lnTo>
                    <a:pt x="293" y="57"/>
                  </a:lnTo>
                  <a:lnTo>
                    <a:pt x="285" y="53"/>
                  </a:lnTo>
                  <a:lnTo>
                    <a:pt x="284" y="46"/>
                  </a:lnTo>
                  <a:lnTo>
                    <a:pt x="278" y="40"/>
                  </a:lnTo>
                  <a:lnTo>
                    <a:pt x="270" y="35"/>
                  </a:lnTo>
                  <a:lnTo>
                    <a:pt x="260" y="31"/>
                  </a:lnTo>
                  <a:lnTo>
                    <a:pt x="257" y="28"/>
                  </a:lnTo>
                  <a:lnTo>
                    <a:pt x="255" y="25"/>
                  </a:lnTo>
                  <a:lnTo>
                    <a:pt x="252" y="21"/>
                  </a:lnTo>
                  <a:lnTo>
                    <a:pt x="247" y="19"/>
                  </a:lnTo>
                  <a:lnTo>
                    <a:pt x="241" y="15"/>
                  </a:lnTo>
                  <a:lnTo>
                    <a:pt x="236" y="13"/>
                  </a:lnTo>
                  <a:lnTo>
                    <a:pt x="229" y="11"/>
                  </a:lnTo>
                  <a:lnTo>
                    <a:pt x="222" y="10"/>
                  </a:lnTo>
                  <a:lnTo>
                    <a:pt x="218" y="8"/>
                  </a:lnTo>
                  <a:lnTo>
                    <a:pt x="215" y="8"/>
                  </a:lnTo>
                  <a:lnTo>
                    <a:pt x="211" y="8"/>
                  </a:lnTo>
                  <a:lnTo>
                    <a:pt x="208" y="8"/>
                  </a:lnTo>
                  <a:lnTo>
                    <a:pt x="204" y="6"/>
                  </a:lnTo>
                  <a:lnTo>
                    <a:pt x="201" y="4"/>
                  </a:lnTo>
                  <a:lnTo>
                    <a:pt x="198" y="2"/>
                  </a:lnTo>
                  <a:lnTo>
                    <a:pt x="193" y="0"/>
                  </a:lnTo>
                  <a:lnTo>
                    <a:pt x="187" y="0"/>
                  </a:lnTo>
                  <a:lnTo>
                    <a:pt x="181" y="0"/>
                  </a:lnTo>
                  <a:lnTo>
                    <a:pt x="177" y="3"/>
                  </a:lnTo>
                  <a:lnTo>
                    <a:pt x="173" y="5"/>
                  </a:lnTo>
                  <a:lnTo>
                    <a:pt x="171" y="4"/>
                  </a:lnTo>
                  <a:lnTo>
                    <a:pt x="169" y="4"/>
                  </a:lnTo>
                  <a:lnTo>
                    <a:pt x="166" y="3"/>
                  </a:lnTo>
                  <a:lnTo>
                    <a:pt x="164" y="3"/>
                  </a:lnTo>
                  <a:lnTo>
                    <a:pt x="154" y="2"/>
                  </a:lnTo>
                  <a:lnTo>
                    <a:pt x="146" y="3"/>
                  </a:lnTo>
                  <a:lnTo>
                    <a:pt x="138" y="6"/>
                  </a:lnTo>
                  <a:lnTo>
                    <a:pt x="133" y="11"/>
                  </a:lnTo>
                  <a:lnTo>
                    <a:pt x="132" y="10"/>
                  </a:lnTo>
                  <a:lnTo>
                    <a:pt x="130" y="10"/>
                  </a:lnTo>
                  <a:lnTo>
                    <a:pt x="128" y="10"/>
                  </a:lnTo>
                  <a:lnTo>
                    <a:pt x="126" y="10"/>
                  </a:lnTo>
                  <a:lnTo>
                    <a:pt x="117" y="10"/>
                  </a:lnTo>
                  <a:lnTo>
                    <a:pt x="109" y="12"/>
                  </a:lnTo>
                  <a:lnTo>
                    <a:pt x="103" y="17"/>
                  </a:lnTo>
                  <a:lnTo>
                    <a:pt x="101" y="23"/>
                  </a:lnTo>
                  <a:lnTo>
                    <a:pt x="101" y="23"/>
                  </a:lnTo>
                  <a:lnTo>
                    <a:pt x="101" y="23"/>
                  </a:lnTo>
                  <a:lnTo>
                    <a:pt x="101" y="23"/>
                  </a:lnTo>
                  <a:lnTo>
                    <a:pt x="101" y="23"/>
                  </a:lnTo>
                  <a:lnTo>
                    <a:pt x="100" y="22"/>
                  </a:lnTo>
                  <a:lnTo>
                    <a:pt x="97" y="22"/>
                  </a:lnTo>
                  <a:lnTo>
                    <a:pt x="96" y="21"/>
                  </a:lnTo>
                  <a:lnTo>
                    <a:pt x="94" y="21"/>
                  </a:lnTo>
                  <a:lnTo>
                    <a:pt x="83" y="21"/>
                  </a:lnTo>
                  <a:lnTo>
                    <a:pt x="74" y="23"/>
                  </a:lnTo>
                  <a:lnTo>
                    <a:pt x="67" y="29"/>
                  </a:lnTo>
                  <a:lnTo>
                    <a:pt x="64" y="37"/>
                  </a:lnTo>
                  <a:lnTo>
                    <a:pt x="60" y="38"/>
                  </a:lnTo>
                  <a:lnTo>
                    <a:pt x="52" y="40"/>
                  </a:lnTo>
                  <a:lnTo>
                    <a:pt x="44" y="44"/>
                  </a:lnTo>
                  <a:lnTo>
                    <a:pt x="40" y="50"/>
                  </a:lnTo>
                  <a:lnTo>
                    <a:pt x="40" y="52"/>
                  </a:lnTo>
                  <a:lnTo>
                    <a:pt x="41" y="53"/>
                  </a:lnTo>
                  <a:lnTo>
                    <a:pt x="41" y="56"/>
                  </a:lnTo>
                  <a:lnTo>
                    <a:pt x="42" y="58"/>
                  </a:lnTo>
                  <a:lnTo>
                    <a:pt x="36" y="59"/>
                  </a:lnTo>
                  <a:lnTo>
                    <a:pt x="30" y="63"/>
                  </a:lnTo>
                  <a:lnTo>
                    <a:pt x="26" y="69"/>
                  </a:lnTo>
                  <a:lnTo>
                    <a:pt x="24" y="78"/>
                  </a:lnTo>
                  <a:lnTo>
                    <a:pt x="24" y="82"/>
                  </a:lnTo>
                  <a:lnTo>
                    <a:pt x="24" y="87"/>
                  </a:lnTo>
                  <a:lnTo>
                    <a:pt x="25" y="91"/>
                  </a:lnTo>
                  <a:lnTo>
                    <a:pt x="26" y="95"/>
                  </a:lnTo>
                  <a:lnTo>
                    <a:pt x="19" y="101"/>
                  </a:lnTo>
                  <a:lnTo>
                    <a:pt x="13" y="109"/>
                  </a:lnTo>
                  <a:lnTo>
                    <a:pt x="9" y="119"/>
                  </a:lnTo>
                  <a:lnTo>
                    <a:pt x="4" y="130"/>
                  </a:lnTo>
                  <a:lnTo>
                    <a:pt x="0" y="150"/>
                  </a:lnTo>
                  <a:lnTo>
                    <a:pt x="0" y="166"/>
                  </a:lnTo>
                  <a:lnTo>
                    <a:pt x="5" y="179"/>
                  </a:lnTo>
                  <a:lnTo>
                    <a:pt x="13" y="186"/>
                  </a:lnTo>
                  <a:lnTo>
                    <a:pt x="18" y="187"/>
                  </a:lnTo>
                  <a:lnTo>
                    <a:pt x="24" y="185"/>
                  </a:lnTo>
                  <a:lnTo>
                    <a:pt x="28" y="181"/>
                  </a:lnTo>
                  <a:lnTo>
                    <a:pt x="34" y="177"/>
                  </a:lnTo>
                  <a:lnTo>
                    <a:pt x="38" y="171"/>
                  </a:lnTo>
                  <a:lnTo>
                    <a:pt x="43" y="163"/>
                  </a:lnTo>
                  <a:lnTo>
                    <a:pt x="48" y="154"/>
                  </a:lnTo>
                  <a:lnTo>
                    <a:pt x="51" y="144"/>
                  </a:lnTo>
                  <a:lnTo>
                    <a:pt x="51" y="143"/>
                  </a:lnTo>
                  <a:lnTo>
                    <a:pt x="51" y="142"/>
                  </a:lnTo>
                  <a:lnTo>
                    <a:pt x="51" y="142"/>
                  </a:lnTo>
                  <a:lnTo>
                    <a:pt x="52" y="141"/>
                  </a:lnTo>
                  <a:lnTo>
                    <a:pt x="64" y="140"/>
                  </a:lnTo>
                  <a:lnTo>
                    <a:pt x="78" y="137"/>
                  </a:lnTo>
                  <a:lnTo>
                    <a:pt x="94" y="136"/>
                  </a:lnTo>
                  <a:lnTo>
                    <a:pt x="111" y="134"/>
                  </a:lnTo>
                  <a:lnTo>
                    <a:pt x="130" y="130"/>
                  </a:lnTo>
                  <a:lnTo>
                    <a:pt x="148" y="128"/>
                  </a:lnTo>
                  <a:lnTo>
                    <a:pt x="166" y="126"/>
                  </a:lnTo>
                  <a:lnTo>
                    <a:pt x="186" y="122"/>
                  </a:lnTo>
                  <a:lnTo>
                    <a:pt x="203" y="120"/>
                  </a:lnTo>
                  <a:lnTo>
                    <a:pt x="221" y="118"/>
                  </a:lnTo>
                  <a:lnTo>
                    <a:pt x="237" y="116"/>
                  </a:lnTo>
                  <a:lnTo>
                    <a:pt x="252" y="113"/>
                  </a:lnTo>
                  <a:lnTo>
                    <a:pt x="263" y="112"/>
                  </a:lnTo>
                  <a:lnTo>
                    <a:pt x="274" y="111"/>
                  </a:lnTo>
                  <a:lnTo>
                    <a:pt x="280" y="110"/>
                  </a:lnTo>
                  <a:lnTo>
                    <a:pt x="284" y="110"/>
                  </a:lnTo>
                  <a:lnTo>
                    <a:pt x="293" y="110"/>
                  </a:lnTo>
                  <a:lnTo>
                    <a:pt x="301" y="109"/>
                  </a:lnTo>
                  <a:lnTo>
                    <a:pt x="307" y="104"/>
                  </a:lnTo>
                  <a:lnTo>
                    <a:pt x="309" y="98"/>
                  </a:lnTo>
                  <a:lnTo>
                    <a:pt x="308" y="94"/>
                  </a:lnTo>
                  <a:lnTo>
                    <a:pt x="307" y="87"/>
                  </a:lnTo>
                  <a:lnTo>
                    <a:pt x="305" y="81"/>
                  </a:lnTo>
                  <a:lnTo>
                    <a:pt x="305" y="7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p:cNvSpPr>
            <p:nvPr/>
          </p:nvSpPr>
          <p:spPr bwMode="auto">
            <a:xfrm>
              <a:off x="4880" y="3570"/>
              <a:ext cx="89" cy="79"/>
            </a:xfrm>
            <a:custGeom>
              <a:avLst/>
              <a:gdLst/>
              <a:ahLst/>
              <a:cxnLst>
                <a:cxn ang="0">
                  <a:pos x="177" y="153"/>
                </a:cxn>
                <a:cxn ang="0">
                  <a:pos x="177" y="0"/>
                </a:cxn>
                <a:cxn ang="0">
                  <a:pos x="0" y="36"/>
                </a:cxn>
                <a:cxn ang="0">
                  <a:pos x="0" y="157"/>
                </a:cxn>
                <a:cxn ang="0">
                  <a:pos x="177" y="153"/>
                </a:cxn>
              </a:cxnLst>
              <a:rect l="0" t="0" r="r" b="b"/>
              <a:pathLst>
                <a:path w="177" h="157">
                  <a:moveTo>
                    <a:pt x="177" y="153"/>
                  </a:moveTo>
                  <a:lnTo>
                    <a:pt x="177" y="0"/>
                  </a:lnTo>
                  <a:lnTo>
                    <a:pt x="0" y="36"/>
                  </a:lnTo>
                  <a:lnTo>
                    <a:pt x="0" y="157"/>
                  </a:lnTo>
                  <a:lnTo>
                    <a:pt x="177" y="15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p:nvSpPr>
          <p:spPr bwMode="auto">
            <a:xfrm>
              <a:off x="4890" y="3584"/>
              <a:ext cx="68" cy="35"/>
            </a:xfrm>
            <a:custGeom>
              <a:avLst/>
              <a:gdLst/>
              <a:ahLst/>
              <a:cxnLst>
                <a:cxn ang="0">
                  <a:pos x="136" y="0"/>
                </a:cxn>
                <a:cxn ang="0">
                  <a:pos x="0" y="0"/>
                </a:cxn>
                <a:cxn ang="0">
                  <a:pos x="0" y="70"/>
                </a:cxn>
                <a:cxn ang="0">
                  <a:pos x="136" y="69"/>
                </a:cxn>
                <a:cxn ang="0">
                  <a:pos x="136" y="0"/>
                </a:cxn>
              </a:cxnLst>
              <a:rect l="0" t="0" r="r" b="b"/>
              <a:pathLst>
                <a:path w="136" h="70">
                  <a:moveTo>
                    <a:pt x="136" y="0"/>
                  </a:moveTo>
                  <a:lnTo>
                    <a:pt x="0" y="0"/>
                  </a:lnTo>
                  <a:lnTo>
                    <a:pt x="0" y="70"/>
                  </a:lnTo>
                  <a:lnTo>
                    <a:pt x="136" y="69"/>
                  </a:lnTo>
                  <a:lnTo>
                    <a:pt x="136" y="0"/>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p:nvSpPr>
          <p:spPr bwMode="auto">
            <a:xfrm>
              <a:off x="4719" y="3560"/>
              <a:ext cx="359" cy="419"/>
            </a:xfrm>
            <a:custGeom>
              <a:avLst/>
              <a:gdLst/>
              <a:ahLst/>
              <a:cxnLst>
                <a:cxn ang="0">
                  <a:pos x="219" y="391"/>
                </a:cxn>
                <a:cxn ang="0">
                  <a:pos x="207" y="539"/>
                </a:cxn>
                <a:cxn ang="0">
                  <a:pos x="214" y="604"/>
                </a:cxn>
                <a:cxn ang="0">
                  <a:pos x="212" y="691"/>
                </a:cxn>
                <a:cxn ang="0">
                  <a:pos x="237" y="759"/>
                </a:cxn>
                <a:cxn ang="0">
                  <a:pos x="294" y="791"/>
                </a:cxn>
                <a:cxn ang="0">
                  <a:pos x="255" y="811"/>
                </a:cxn>
                <a:cxn ang="0">
                  <a:pos x="400" y="837"/>
                </a:cxn>
                <a:cxn ang="0">
                  <a:pos x="383" y="797"/>
                </a:cxn>
                <a:cxn ang="0">
                  <a:pos x="373" y="709"/>
                </a:cxn>
                <a:cxn ang="0">
                  <a:pos x="396" y="547"/>
                </a:cxn>
                <a:cxn ang="0">
                  <a:pos x="438" y="755"/>
                </a:cxn>
                <a:cxn ang="0">
                  <a:pos x="413" y="824"/>
                </a:cxn>
                <a:cxn ang="0">
                  <a:pos x="550" y="819"/>
                </a:cxn>
                <a:cxn ang="0">
                  <a:pos x="512" y="794"/>
                </a:cxn>
                <a:cxn ang="0">
                  <a:pos x="552" y="776"/>
                </a:cxn>
                <a:cxn ang="0">
                  <a:pos x="586" y="710"/>
                </a:cxn>
                <a:cxn ang="0">
                  <a:pos x="595" y="646"/>
                </a:cxn>
                <a:cxn ang="0">
                  <a:pos x="603" y="546"/>
                </a:cxn>
                <a:cxn ang="0">
                  <a:pos x="590" y="311"/>
                </a:cxn>
                <a:cxn ang="0">
                  <a:pos x="628" y="378"/>
                </a:cxn>
                <a:cxn ang="0">
                  <a:pos x="609" y="420"/>
                </a:cxn>
                <a:cxn ang="0">
                  <a:pos x="605" y="437"/>
                </a:cxn>
                <a:cxn ang="0">
                  <a:pos x="624" y="443"/>
                </a:cxn>
                <a:cxn ang="0">
                  <a:pos x="643" y="436"/>
                </a:cxn>
                <a:cxn ang="0">
                  <a:pos x="700" y="376"/>
                </a:cxn>
                <a:cxn ang="0">
                  <a:pos x="678" y="284"/>
                </a:cxn>
                <a:cxn ang="0">
                  <a:pos x="616" y="176"/>
                </a:cxn>
                <a:cxn ang="0">
                  <a:pos x="598" y="154"/>
                </a:cxn>
                <a:cxn ang="0">
                  <a:pos x="575" y="134"/>
                </a:cxn>
                <a:cxn ang="0">
                  <a:pos x="536" y="120"/>
                </a:cxn>
                <a:cxn ang="0">
                  <a:pos x="496" y="115"/>
                </a:cxn>
                <a:cxn ang="0">
                  <a:pos x="436" y="115"/>
                </a:cxn>
                <a:cxn ang="0">
                  <a:pos x="324" y="115"/>
                </a:cxn>
                <a:cxn ang="0">
                  <a:pos x="295" y="117"/>
                </a:cxn>
                <a:cxn ang="0">
                  <a:pos x="277" y="121"/>
                </a:cxn>
                <a:cxn ang="0">
                  <a:pos x="246" y="128"/>
                </a:cxn>
                <a:cxn ang="0">
                  <a:pos x="166" y="132"/>
                </a:cxn>
                <a:cxn ang="0">
                  <a:pos x="124" y="104"/>
                </a:cxn>
                <a:cxn ang="0">
                  <a:pos x="99" y="75"/>
                </a:cxn>
                <a:cxn ang="0">
                  <a:pos x="104" y="37"/>
                </a:cxn>
                <a:cxn ang="0">
                  <a:pos x="89" y="18"/>
                </a:cxn>
                <a:cxn ang="0">
                  <a:pos x="59" y="23"/>
                </a:cxn>
                <a:cxn ang="0">
                  <a:pos x="37" y="2"/>
                </a:cxn>
                <a:cxn ang="0">
                  <a:pos x="19" y="1"/>
                </a:cxn>
                <a:cxn ang="0">
                  <a:pos x="0" y="25"/>
                </a:cxn>
                <a:cxn ang="0">
                  <a:pos x="12" y="51"/>
                </a:cxn>
                <a:cxn ang="0">
                  <a:pos x="40" y="86"/>
                </a:cxn>
                <a:cxn ang="0">
                  <a:pos x="58" y="127"/>
                </a:cxn>
                <a:cxn ang="0">
                  <a:pos x="82" y="168"/>
                </a:cxn>
                <a:cxn ang="0">
                  <a:pos x="105" y="201"/>
                </a:cxn>
                <a:cxn ang="0">
                  <a:pos x="133" y="222"/>
                </a:cxn>
                <a:cxn ang="0">
                  <a:pos x="167" y="235"/>
                </a:cxn>
                <a:cxn ang="0">
                  <a:pos x="219" y="238"/>
                </a:cxn>
              </a:cxnLst>
              <a:rect l="0" t="0" r="r" b="b"/>
              <a:pathLst>
                <a:path w="718" h="837">
                  <a:moveTo>
                    <a:pt x="240" y="238"/>
                  </a:moveTo>
                  <a:lnTo>
                    <a:pt x="232" y="288"/>
                  </a:lnTo>
                  <a:lnTo>
                    <a:pt x="225" y="340"/>
                  </a:lnTo>
                  <a:lnTo>
                    <a:pt x="219" y="391"/>
                  </a:lnTo>
                  <a:lnTo>
                    <a:pt x="215" y="440"/>
                  </a:lnTo>
                  <a:lnTo>
                    <a:pt x="210" y="482"/>
                  </a:lnTo>
                  <a:lnTo>
                    <a:pt x="208" y="516"/>
                  </a:lnTo>
                  <a:lnTo>
                    <a:pt x="207" y="539"/>
                  </a:lnTo>
                  <a:lnTo>
                    <a:pt x="205" y="547"/>
                  </a:lnTo>
                  <a:lnTo>
                    <a:pt x="224" y="547"/>
                  </a:lnTo>
                  <a:lnTo>
                    <a:pt x="218" y="570"/>
                  </a:lnTo>
                  <a:lnTo>
                    <a:pt x="214" y="604"/>
                  </a:lnTo>
                  <a:lnTo>
                    <a:pt x="211" y="638"/>
                  </a:lnTo>
                  <a:lnTo>
                    <a:pt x="210" y="661"/>
                  </a:lnTo>
                  <a:lnTo>
                    <a:pt x="211" y="675"/>
                  </a:lnTo>
                  <a:lnTo>
                    <a:pt x="212" y="691"/>
                  </a:lnTo>
                  <a:lnTo>
                    <a:pt x="215" y="707"/>
                  </a:lnTo>
                  <a:lnTo>
                    <a:pt x="219" y="724"/>
                  </a:lnTo>
                  <a:lnTo>
                    <a:pt x="226" y="741"/>
                  </a:lnTo>
                  <a:lnTo>
                    <a:pt x="237" y="759"/>
                  </a:lnTo>
                  <a:lnTo>
                    <a:pt x="249" y="775"/>
                  </a:lnTo>
                  <a:lnTo>
                    <a:pt x="268" y="790"/>
                  </a:lnTo>
                  <a:lnTo>
                    <a:pt x="308" y="790"/>
                  </a:lnTo>
                  <a:lnTo>
                    <a:pt x="294" y="791"/>
                  </a:lnTo>
                  <a:lnTo>
                    <a:pt x="283" y="794"/>
                  </a:lnTo>
                  <a:lnTo>
                    <a:pt x="272" y="799"/>
                  </a:lnTo>
                  <a:lnTo>
                    <a:pt x="263" y="805"/>
                  </a:lnTo>
                  <a:lnTo>
                    <a:pt x="255" y="811"/>
                  </a:lnTo>
                  <a:lnTo>
                    <a:pt x="249" y="819"/>
                  </a:lnTo>
                  <a:lnTo>
                    <a:pt x="246" y="828"/>
                  </a:lnTo>
                  <a:lnTo>
                    <a:pt x="245" y="837"/>
                  </a:lnTo>
                  <a:lnTo>
                    <a:pt x="400" y="837"/>
                  </a:lnTo>
                  <a:lnTo>
                    <a:pt x="399" y="823"/>
                  </a:lnTo>
                  <a:lnTo>
                    <a:pt x="393" y="812"/>
                  </a:lnTo>
                  <a:lnTo>
                    <a:pt x="386" y="802"/>
                  </a:lnTo>
                  <a:lnTo>
                    <a:pt x="383" y="797"/>
                  </a:lnTo>
                  <a:lnTo>
                    <a:pt x="379" y="784"/>
                  </a:lnTo>
                  <a:lnTo>
                    <a:pt x="376" y="764"/>
                  </a:lnTo>
                  <a:lnTo>
                    <a:pt x="374" y="739"/>
                  </a:lnTo>
                  <a:lnTo>
                    <a:pt x="373" y="709"/>
                  </a:lnTo>
                  <a:lnTo>
                    <a:pt x="373" y="675"/>
                  </a:lnTo>
                  <a:lnTo>
                    <a:pt x="376" y="636"/>
                  </a:lnTo>
                  <a:lnTo>
                    <a:pt x="384" y="593"/>
                  </a:lnTo>
                  <a:lnTo>
                    <a:pt x="396" y="547"/>
                  </a:lnTo>
                  <a:lnTo>
                    <a:pt x="426" y="547"/>
                  </a:lnTo>
                  <a:lnTo>
                    <a:pt x="439" y="615"/>
                  </a:lnTo>
                  <a:lnTo>
                    <a:pt x="442" y="690"/>
                  </a:lnTo>
                  <a:lnTo>
                    <a:pt x="438" y="755"/>
                  </a:lnTo>
                  <a:lnTo>
                    <a:pt x="431" y="792"/>
                  </a:lnTo>
                  <a:lnTo>
                    <a:pt x="427" y="800"/>
                  </a:lnTo>
                  <a:lnTo>
                    <a:pt x="419" y="812"/>
                  </a:lnTo>
                  <a:lnTo>
                    <a:pt x="413" y="824"/>
                  </a:lnTo>
                  <a:lnTo>
                    <a:pt x="413" y="836"/>
                  </a:lnTo>
                  <a:lnTo>
                    <a:pt x="556" y="836"/>
                  </a:lnTo>
                  <a:lnTo>
                    <a:pt x="555" y="827"/>
                  </a:lnTo>
                  <a:lnTo>
                    <a:pt x="550" y="819"/>
                  </a:lnTo>
                  <a:lnTo>
                    <a:pt x="543" y="811"/>
                  </a:lnTo>
                  <a:lnTo>
                    <a:pt x="535" y="804"/>
                  </a:lnTo>
                  <a:lnTo>
                    <a:pt x="523" y="799"/>
                  </a:lnTo>
                  <a:lnTo>
                    <a:pt x="512" y="794"/>
                  </a:lnTo>
                  <a:lnTo>
                    <a:pt x="499" y="791"/>
                  </a:lnTo>
                  <a:lnTo>
                    <a:pt x="485" y="790"/>
                  </a:lnTo>
                  <a:lnTo>
                    <a:pt x="537" y="790"/>
                  </a:lnTo>
                  <a:lnTo>
                    <a:pt x="552" y="776"/>
                  </a:lnTo>
                  <a:lnTo>
                    <a:pt x="565" y="761"/>
                  </a:lnTo>
                  <a:lnTo>
                    <a:pt x="574" y="744"/>
                  </a:lnTo>
                  <a:lnTo>
                    <a:pt x="581" y="726"/>
                  </a:lnTo>
                  <a:lnTo>
                    <a:pt x="586" y="710"/>
                  </a:lnTo>
                  <a:lnTo>
                    <a:pt x="589" y="695"/>
                  </a:lnTo>
                  <a:lnTo>
                    <a:pt x="591" y="682"/>
                  </a:lnTo>
                  <a:lnTo>
                    <a:pt x="594" y="671"/>
                  </a:lnTo>
                  <a:lnTo>
                    <a:pt x="595" y="646"/>
                  </a:lnTo>
                  <a:lnTo>
                    <a:pt x="593" y="608"/>
                  </a:lnTo>
                  <a:lnTo>
                    <a:pt x="590" y="571"/>
                  </a:lnTo>
                  <a:lnTo>
                    <a:pt x="588" y="547"/>
                  </a:lnTo>
                  <a:lnTo>
                    <a:pt x="603" y="546"/>
                  </a:lnTo>
                  <a:lnTo>
                    <a:pt x="542" y="264"/>
                  </a:lnTo>
                  <a:lnTo>
                    <a:pt x="559" y="275"/>
                  </a:lnTo>
                  <a:lnTo>
                    <a:pt x="574" y="291"/>
                  </a:lnTo>
                  <a:lnTo>
                    <a:pt x="590" y="311"/>
                  </a:lnTo>
                  <a:lnTo>
                    <a:pt x="603" y="332"/>
                  </a:lnTo>
                  <a:lnTo>
                    <a:pt x="615" y="350"/>
                  </a:lnTo>
                  <a:lnTo>
                    <a:pt x="623" y="367"/>
                  </a:lnTo>
                  <a:lnTo>
                    <a:pt x="628" y="378"/>
                  </a:lnTo>
                  <a:lnTo>
                    <a:pt x="631" y="382"/>
                  </a:lnTo>
                  <a:lnTo>
                    <a:pt x="620" y="397"/>
                  </a:lnTo>
                  <a:lnTo>
                    <a:pt x="613" y="410"/>
                  </a:lnTo>
                  <a:lnTo>
                    <a:pt x="609" y="420"/>
                  </a:lnTo>
                  <a:lnTo>
                    <a:pt x="608" y="425"/>
                  </a:lnTo>
                  <a:lnTo>
                    <a:pt x="605" y="428"/>
                  </a:lnTo>
                  <a:lnTo>
                    <a:pt x="605" y="433"/>
                  </a:lnTo>
                  <a:lnTo>
                    <a:pt x="605" y="437"/>
                  </a:lnTo>
                  <a:lnTo>
                    <a:pt x="608" y="441"/>
                  </a:lnTo>
                  <a:lnTo>
                    <a:pt x="612" y="443"/>
                  </a:lnTo>
                  <a:lnTo>
                    <a:pt x="618" y="444"/>
                  </a:lnTo>
                  <a:lnTo>
                    <a:pt x="624" y="443"/>
                  </a:lnTo>
                  <a:lnTo>
                    <a:pt x="629" y="441"/>
                  </a:lnTo>
                  <a:lnTo>
                    <a:pt x="635" y="440"/>
                  </a:lnTo>
                  <a:lnTo>
                    <a:pt x="640" y="437"/>
                  </a:lnTo>
                  <a:lnTo>
                    <a:pt x="643" y="436"/>
                  </a:lnTo>
                  <a:lnTo>
                    <a:pt x="644" y="435"/>
                  </a:lnTo>
                  <a:lnTo>
                    <a:pt x="650" y="459"/>
                  </a:lnTo>
                  <a:lnTo>
                    <a:pt x="718" y="458"/>
                  </a:lnTo>
                  <a:lnTo>
                    <a:pt x="700" y="376"/>
                  </a:lnTo>
                  <a:lnTo>
                    <a:pt x="715" y="372"/>
                  </a:lnTo>
                  <a:lnTo>
                    <a:pt x="706" y="345"/>
                  </a:lnTo>
                  <a:lnTo>
                    <a:pt x="693" y="315"/>
                  </a:lnTo>
                  <a:lnTo>
                    <a:pt x="678" y="284"/>
                  </a:lnTo>
                  <a:lnTo>
                    <a:pt x="662" y="253"/>
                  </a:lnTo>
                  <a:lnTo>
                    <a:pt x="646" y="224"/>
                  </a:lnTo>
                  <a:lnTo>
                    <a:pt x="629" y="198"/>
                  </a:lnTo>
                  <a:lnTo>
                    <a:pt x="616" y="176"/>
                  </a:lnTo>
                  <a:lnTo>
                    <a:pt x="605" y="161"/>
                  </a:lnTo>
                  <a:lnTo>
                    <a:pt x="604" y="160"/>
                  </a:lnTo>
                  <a:lnTo>
                    <a:pt x="602" y="158"/>
                  </a:lnTo>
                  <a:lnTo>
                    <a:pt x="598" y="154"/>
                  </a:lnTo>
                  <a:lnTo>
                    <a:pt x="594" y="148"/>
                  </a:lnTo>
                  <a:lnTo>
                    <a:pt x="589" y="144"/>
                  </a:lnTo>
                  <a:lnTo>
                    <a:pt x="582" y="139"/>
                  </a:lnTo>
                  <a:lnTo>
                    <a:pt x="575" y="134"/>
                  </a:lnTo>
                  <a:lnTo>
                    <a:pt x="568" y="130"/>
                  </a:lnTo>
                  <a:lnTo>
                    <a:pt x="559" y="127"/>
                  </a:lnTo>
                  <a:lnTo>
                    <a:pt x="549" y="123"/>
                  </a:lnTo>
                  <a:lnTo>
                    <a:pt x="536" y="120"/>
                  </a:lnTo>
                  <a:lnTo>
                    <a:pt x="525" y="117"/>
                  </a:lnTo>
                  <a:lnTo>
                    <a:pt x="513" y="116"/>
                  </a:lnTo>
                  <a:lnTo>
                    <a:pt x="504" y="115"/>
                  </a:lnTo>
                  <a:lnTo>
                    <a:pt x="496" y="115"/>
                  </a:lnTo>
                  <a:lnTo>
                    <a:pt x="491" y="115"/>
                  </a:lnTo>
                  <a:lnTo>
                    <a:pt x="483" y="115"/>
                  </a:lnTo>
                  <a:lnTo>
                    <a:pt x="464" y="115"/>
                  </a:lnTo>
                  <a:lnTo>
                    <a:pt x="436" y="115"/>
                  </a:lnTo>
                  <a:lnTo>
                    <a:pt x="404" y="115"/>
                  </a:lnTo>
                  <a:lnTo>
                    <a:pt x="373" y="115"/>
                  </a:lnTo>
                  <a:lnTo>
                    <a:pt x="344" y="115"/>
                  </a:lnTo>
                  <a:lnTo>
                    <a:pt x="324" y="115"/>
                  </a:lnTo>
                  <a:lnTo>
                    <a:pt x="317" y="115"/>
                  </a:lnTo>
                  <a:lnTo>
                    <a:pt x="309" y="115"/>
                  </a:lnTo>
                  <a:lnTo>
                    <a:pt x="302" y="116"/>
                  </a:lnTo>
                  <a:lnTo>
                    <a:pt x="295" y="117"/>
                  </a:lnTo>
                  <a:lnTo>
                    <a:pt x="288" y="117"/>
                  </a:lnTo>
                  <a:lnTo>
                    <a:pt x="284" y="119"/>
                  </a:lnTo>
                  <a:lnTo>
                    <a:pt x="279" y="120"/>
                  </a:lnTo>
                  <a:lnTo>
                    <a:pt x="277" y="121"/>
                  </a:lnTo>
                  <a:lnTo>
                    <a:pt x="276" y="121"/>
                  </a:lnTo>
                  <a:lnTo>
                    <a:pt x="272" y="122"/>
                  </a:lnTo>
                  <a:lnTo>
                    <a:pt x="261" y="124"/>
                  </a:lnTo>
                  <a:lnTo>
                    <a:pt x="246" y="128"/>
                  </a:lnTo>
                  <a:lnTo>
                    <a:pt x="227" y="131"/>
                  </a:lnTo>
                  <a:lnTo>
                    <a:pt x="207" y="134"/>
                  </a:lnTo>
                  <a:lnTo>
                    <a:pt x="186" y="134"/>
                  </a:lnTo>
                  <a:lnTo>
                    <a:pt x="166" y="132"/>
                  </a:lnTo>
                  <a:lnTo>
                    <a:pt x="150" y="127"/>
                  </a:lnTo>
                  <a:lnTo>
                    <a:pt x="142" y="121"/>
                  </a:lnTo>
                  <a:lnTo>
                    <a:pt x="133" y="113"/>
                  </a:lnTo>
                  <a:lnTo>
                    <a:pt x="124" y="104"/>
                  </a:lnTo>
                  <a:lnTo>
                    <a:pt x="116" y="94"/>
                  </a:lnTo>
                  <a:lnTo>
                    <a:pt x="109" y="86"/>
                  </a:lnTo>
                  <a:lnTo>
                    <a:pt x="103" y="79"/>
                  </a:lnTo>
                  <a:lnTo>
                    <a:pt x="99" y="75"/>
                  </a:lnTo>
                  <a:lnTo>
                    <a:pt x="98" y="72"/>
                  </a:lnTo>
                  <a:lnTo>
                    <a:pt x="101" y="63"/>
                  </a:lnTo>
                  <a:lnTo>
                    <a:pt x="103" y="49"/>
                  </a:lnTo>
                  <a:lnTo>
                    <a:pt x="104" y="37"/>
                  </a:lnTo>
                  <a:lnTo>
                    <a:pt x="105" y="31"/>
                  </a:lnTo>
                  <a:lnTo>
                    <a:pt x="102" y="24"/>
                  </a:lnTo>
                  <a:lnTo>
                    <a:pt x="96" y="20"/>
                  </a:lnTo>
                  <a:lnTo>
                    <a:pt x="89" y="18"/>
                  </a:lnTo>
                  <a:lnTo>
                    <a:pt x="83" y="21"/>
                  </a:lnTo>
                  <a:lnTo>
                    <a:pt x="74" y="38"/>
                  </a:lnTo>
                  <a:lnTo>
                    <a:pt x="69" y="33"/>
                  </a:lnTo>
                  <a:lnTo>
                    <a:pt x="59" y="23"/>
                  </a:lnTo>
                  <a:lnTo>
                    <a:pt x="50" y="14"/>
                  </a:lnTo>
                  <a:lnTo>
                    <a:pt x="45" y="9"/>
                  </a:lnTo>
                  <a:lnTo>
                    <a:pt x="41" y="6"/>
                  </a:lnTo>
                  <a:lnTo>
                    <a:pt x="37" y="2"/>
                  </a:lnTo>
                  <a:lnTo>
                    <a:pt x="33" y="1"/>
                  </a:lnTo>
                  <a:lnTo>
                    <a:pt x="28" y="0"/>
                  </a:lnTo>
                  <a:lnTo>
                    <a:pt x="23" y="0"/>
                  </a:lnTo>
                  <a:lnTo>
                    <a:pt x="19" y="1"/>
                  </a:lnTo>
                  <a:lnTo>
                    <a:pt x="14" y="2"/>
                  </a:lnTo>
                  <a:lnTo>
                    <a:pt x="10" y="6"/>
                  </a:lnTo>
                  <a:lnTo>
                    <a:pt x="3" y="15"/>
                  </a:lnTo>
                  <a:lnTo>
                    <a:pt x="0" y="25"/>
                  </a:lnTo>
                  <a:lnTo>
                    <a:pt x="3" y="36"/>
                  </a:lnTo>
                  <a:lnTo>
                    <a:pt x="7" y="45"/>
                  </a:lnTo>
                  <a:lnTo>
                    <a:pt x="8" y="46"/>
                  </a:lnTo>
                  <a:lnTo>
                    <a:pt x="12" y="51"/>
                  </a:lnTo>
                  <a:lnTo>
                    <a:pt x="16" y="56"/>
                  </a:lnTo>
                  <a:lnTo>
                    <a:pt x="23" y="66"/>
                  </a:lnTo>
                  <a:lnTo>
                    <a:pt x="30" y="75"/>
                  </a:lnTo>
                  <a:lnTo>
                    <a:pt x="40" y="86"/>
                  </a:lnTo>
                  <a:lnTo>
                    <a:pt x="49" y="98"/>
                  </a:lnTo>
                  <a:lnTo>
                    <a:pt x="58" y="110"/>
                  </a:lnTo>
                  <a:lnTo>
                    <a:pt x="52" y="119"/>
                  </a:lnTo>
                  <a:lnTo>
                    <a:pt x="58" y="127"/>
                  </a:lnTo>
                  <a:lnTo>
                    <a:pt x="64" y="137"/>
                  </a:lnTo>
                  <a:lnTo>
                    <a:pt x="71" y="147"/>
                  </a:lnTo>
                  <a:lnTo>
                    <a:pt x="76" y="158"/>
                  </a:lnTo>
                  <a:lnTo>
                    <a:pt x="82" y="168"/>
                  </a:lnTo>
                  <a:lnTo>
                    <a:pt x="87" y="178"/>
                  </a:lnTo>
                  <a:lnTo>
                    <a:pt x="93" y="186"/>
                  </a:lnTo>
                  <a:lnTo>
                    <a:pt x="97" y="193"/>
                  </a:lnTo>
                  <a:lnTo>
                    <a:pt x="105" y="201"/>
                  </a:lnTo>
                  <a:lnTo>
                    <a:pt x="112" y="208"/>
                  </a:lnTo>
                  <a:lnTo>
                    <a:pt x="119" y="214"/>
                  </a:lnTo>
                  <a:lnTo>
                    <a:pt x="126" y="219"/>
                  </a:lnTo>
                  <a:lnTo>
                    <a:pt x="133" y="222"/>
                  </a:lnTo>
                  <a:lnTo>
                    <a:pt x="141" y="226"/>
                  </a:lnTo>
                  <a:lnTo>
                    <a:pt x="149" y="229"/>
                  </a:lnTo>
                  <a:lnTo>
                    <a:pt x="158" y="233"/>
                  </a:lnTo>
                  <a:lnTo>
                    <a:pt x="167" y="235"/>
                  </a:lnTo>
                  <a:lnTo>
                    <a:pt x="179" y="236"/>
                  </a:lnTo>
                  <a:lnTo>
                    <a:pt x="193" y="237"/>
                  </a:lnTo>
                  <a:lnTo>
                    <a:pt x="207" y="238"/>
                  </a:lnTo>
                  <a:lnTo>
                    <a:pt x="219" y="238"/>
                  </a:lnTo>
                  <a:lnTo>
                    <a:pt x="230" y="238"/>
                  </a:lnTo>
                  <a:lnTo>
                    <a:pt x="238" y="238"/>
                  </a:lnTo>
                  <a:lnTo>
                    <a:pt x="240" y="23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4727" y="3568"/>
              <a:ext cx="37" cy="40"/>
            </a:xfrm>
            <a:custGeom>
              <a:avLst/>
              <a:gdLst/>
              <a:ahLst/>
              <a:cxnLst>
                <a:cxn ang="0">
                  <a:pos x="4" y="5"/>
                </a:cxn>
                <a:cxn ang="0">
                  <a:pos x="7" y="1"/>
                </a:cxn>
                <a:cxn ang="0">
                  <a:pos x="13" y="0"/>
                </a:cxn>
                <a:cxn ang="0">
                  <a:pos x="18" y="0"/>
                </a:cxn>
                <a:cxn ang="0">
                  <a:pos x="21" y="3"/>
                </a:cxn>
                <a:cxn ang="0">
                  <a:pos x="26" y="8"/>
                </a:cxn>
                <a:cxn ang="0">
                  <a:pos x="36" y="18"/>
                </a:cxn>
                <a:cxn ang="0">
                  <a:pos x="48" y="30"/>
                </a:cxn>
                <a:cxn ang="0">
                  <a:pos x="54" y="37"/>
                </a:cxn>
                <a:cxn ang="0">
                  <a:pos x="58" y="34"/>
                </a:cxn>
                <a:cxn ang="0">
                  <a:pos x="63" y="28"/>
                </a:cxn>
                <a:cxn ang="0">
                  <a:pos x="67" y="19"/>
                </a:cxn>
                <a:cxn ang="0">
                  <a:pos x="71" y="16"/>
                </a:cxn>
                <a:cxn ang="0">
                  <a:pos x="72" y="17"/>
                </a:cxn>
                <a:cxn ang="0">
                  <a:pos x="73" y="17"/>
                </a:cxn>
                <a:cxn ang="0">
                  <a:pos x="74" y="18"/>
                </a:cxn>
                <a:cxn ang="0">
                  <a:pos x="74" y="19"/>
                </a:cxn>
                <a:cxn ang="0">
                  <a:pos x="73" y="26"/>
                </a:cxn>
                <a:cxn ang="0">
                  <a:pos x="69" y="40"/>
                </a:cxn>
                <a:cxn ang="0">
                  <a:pos x="67" y="55"/>
                </a:cxn>
                <a:cxn ang="0">
                  <a:pos x="67" y="63"/>
                </a:cxn>
                <a:cxn ang="0">
                  <a:pos x="52" y="79"/>
                </a:cxn>
                <a:cxn ang="0">
                  <a:pos x="48" y="74"/>
                </a:cxn>
                <a:cxn ang="0">
                  <a:pos x="41" y="66"/>
                </a:cxn>
                <a:cxn ang="0">
                  <a:pos x="34" y="56"/>
                </a:cxn>
                <a:cxn ang="0">
                  <a:pos x="25" y="46"/>
                </a:cxn>
                <a:cxn ang="0">
                  <a:pos x="16" y="37"/>
                </a:cxn>
                <a:cxn ang="0">
                  <a:pos x="11" y="29"/>
                </a:cxn>
                <a:cxn ang="0">
                  <a:pos x="6" y="24"/>
                </a:cxn>
                <a:cxn ang="0">
                  <a:pos x="4" y="22"/>
                </a:cxn>
                <a:cxn ang="0">
                  <a:pos x="1" y="18"/>
                </a:cxn>
                <a:cxn ang="0">
                  <a:pos x="0" y="13"/>
                </a:cxn>
                <a:cxn ang="0">
                  <a:pos x="1" y="8"/>
                </a:cxn>
                <a:cxn ang="0">
                  <a:pos x="4" y="5"/>
                </a:cxn>
              </a:cxnLst>
              <a:rect l="0" t="0" r="r" b="b"/>
              <a:pathLst>
                <a:path w="74" h="79">
                  <a:moveTo>
                    <a:pt x="4" y="5"/>
                  </a:moveTo>
                  <a:lnTo>
                    <a:pt x="7" y="1"/>
                  </a:lnTo>
                  <a:lnTo>
                    <a:pt x="13" y="0"/>
                  </a:lnTo>
                  <a:lnTo>
                    <a:pt x="18" y="0"/>
                  </a:lnTo>
                  <a:lnTo>
                    <a:pt x="21" y="3"/>
                  </a:lnTo>
                  <a:lnTo>
                    <a:pt x="26" y="8"/>
                  </a:lnTo>
                  <a:lnTo>
                    <a:pt x="36" y="18"/>
                  </a:lnTo>
                  <a:lnTo>
                    <a:pt x="48" y="30"/>
                  </a:lnTo>
                  <a:lnTo>
                    <a:pt x="54" y="37"/>
                  </a:lnTo>
                  <a:lnTo>
                    <a:pt x="58" y="34"/>
                  </a:lnTo>
                  <a:lnTo>
                    <a:pt x="63" y="28"/>
                  </a:lnTo>
                  <a:lnTo>
                    <a:pt x="67" y="19"/>
                  </a:lnTo>
                  <a:lnTo>
                    <a:pt x="71" y="16"/>
                  </a:lnTo>
                  <a:lnTo>
                    <a:pt x="72" y="17"/>
                  </a:lnTo>
                  <a:lnTo>
                    <a:pt x="73" y="17"/>
                  </a:lnTo>
                  <a:lnTo>
                    <a:pt x="74" y="18"/>
                  </a:lnTo>
                  <a:lnTo>
                    <a:pt x="74" y="19"/>
                  </a:lnTo>
                  <a:lnTo>
                    <a:pt x="73" y="26"/>
                  </a:lnTo>
                  <a:lnTo>
                    <a:pt x="69" y="40"/>
                  </a:lnTo>
                  <a:lnTo>
                    <a:pt x="67" y="55"/>
                  </a:lnTo>
                  <a:lnTo>
                    <a:pt x="67" y="63"/>
                  </a:lnTo>
                  <a:lnTo>
                    <a:pt x="52" y="79"/>
                  </a:lnTo>
                  <a:lnTo>
                    <a:pt x="48" y="74"/>
                  </a:lnTo>
                  <a:lnTo>
                    <a:pt x="41" y="66"/>
                  </a:lnTo>
                  <a:lnTo>
                    <a:pt x="34" y="56"/>
                  </a:lnTo>
                  <a:lnTo>
                    <a:pt x="25" y="46"/>
                  </a:lnTo>
                  <a:lnTo>
                    <a:pt x="16" y="37"/>
                  </a:lnTo>
                  <a:lnTo>
                    <a:pt x="11" y="29"/>
                  </a:lnTo>
                  <a:lnTo>
                    <a:pt x="6" y="24"/>
                  </a:lnTo>
                  <a:lnTo>
                    <a:pt x="4" y="22"/>
                  </a:lnTo>
                  <a:lnTo>
                    <a:pt x="1" y="18"/>
                  </a:lnTo>
                  <a:lnTo>
                    <a:pt x="0" y="13"/>
                  </a:lnTo>
                  <a:lnTo>
                    <a:pt x="1" y="8"/>
                  </a:lnTo>
                  <a:lnTo>
                    <a:pt x="4" y="5"/>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p:cNvSpPr>
            <p:nvPr/>
          </p:nvSpPr>
          <p:spPr bwMode="auto">
            <a:xfrm>
              <a:off x="4148" y="3572"/>
              <a:ext cx="89" cy="79"/>
            </a:xfrm>
            <a:custGeom>
              <a:avLst/>
              <a:gdLst/>
              <a:ahLst/>
              <a:cxnLst>
                <a:cxn ang="0">
                  <a:pos x="0" y="154"/>
                </a:cxn>
                <a:cxn ang="0">
                  <a:pos x="0" y="0"/>
                </a:cxn>
                <a:cxn ang="0">
                  <a:pos x="178" y="37"/>
                </a:cxn>
                <a:cxn ang="0">
                  <a:pos x="178" y="158"/>
                </a:cxn>
                <a:cxn ang="0">
                  <a:pos x="0" y="154"/>
                </a:cxn>
              </a:cxnLst>
              <a:rect l="0" t="0" r="r" b="b"/>
              <a:pathLst>
                <a:path w="178" h="158">
                  <a:moveTo>
                    <a:pt x="0" y="154"/>
                  </a:moveTo>
                  <a:lnTo>
                    <a:pt x="0" y="0"/>
                  </a:lnTo>
                  <a:lnTo>
                    <a:pt x="178" y="37"/>
                  </a:lnTo>
                  <a:lnTo>
                    <a:pt x="178" y="158"/>
                  </a:lnTo>
                  <a:lnTo>
                    <a:pt x="0"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2"/>
            <p:cNvSpPr>
              <a:spLocks noChangeArrowheads="1"/>
            </p:cNvSpPr>
            <p:nvPr/>
          </p:nvSpPr>
          <p:spPr bwMode="auto">
            <a:xfrm>
              <a:off x="4160" y="3586"/>
              <a:ext cx="68" cy="35"/>
            </a:xfrm>
            <a:prstGeom prst="rect">
              <a:avLst/>
            </a:prstGeom>
            <a:solidFill>
              <a:srgbClr val="AFAA7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p:cNvSpPr>
            <p:nvPr/>
          </p:nvSpPr>
          <p:spPr bwMode="auto">
            <a:xfrm>
              <a:off x="4112" y="3453"/>
              <a:ext cx="180" cy="159"/>
            </a:xfrm>
            <a:custGeom>
              <a:avLst/>
              <a:gdLst/>
              <a:ahLst/>
              <a:cxnLst>
                <a:cxn ang="0">
                  <a:pos x="53" y="95"/>
                </a:cxn>
                <a:cxn ang="0">
                  <a:pos x="53" y="95"/>
                </a:cxn>
                <a:cxn ang="0">
                  <a:pos x="53" y="95"/>
                </a:cxn>
                <a:cxn ang="0">
                  <a:pos x="53" y="95"/>
                </a:cxn>
                <a:cxn ang="0">
                  <a:pos x="54" y="95"/>
                </a:cxn>
                <a:cxn ang="0">
                  <a:pos x="64" y="74"/>
                </a:cxn>
                <a:cxn ang="0">
                  <a:pos x="78" y="56"/>
                </a:cxn>
                <a:cxn ang="0">
                  <a:pos x="93" y="40"/>
                </a:cxn>
                <a:cxn ang="0">
                  <a:pos x="112" y="26"/>
                </a:cxn>
                <a:cxn ang="0">
                  <a:pos x="131" y="15"/>
                </a:cxn>
                <a:cxn ang="0">
                  <a:pos x="153" y="7"/>
                </a:cxn>
                <a:cxn ang="0">
                  <a:pos x="176" y="2"/>
                </a:cxn>
                <a:cxn ang="0">
                  <a:pos x="200" y="0"/>
                </a:cxn>
                <a:cxn ang="0">
                  <a:pos x="233" y="3"/>
                </a:cxn>
                <a:cxn ang="0">
                  <a:pos x="263" y="12"/>
                </a:cxn>
                <a:cxn ang="0">
                  <a:pos x="289" y="27"/>
                </a:cxn>
                <a:cxn ang="0">
                  <a:pos x="313" y="46"/>
                </a:cxn>
                <a:cxn ang="0">
                  <a:pos x="332" y="70"/>
                </a:cxn>
                <a:cxn ang="0">
                  <a:pos x="347" y="96"/>
                </a:cxn>
                <a:cxn ang="0">
                  <a:pos x="356" y="126"/>
                </a:cxn>
                <a:cxn ang="0">
                  <a:pos x="359" y="159"/>
                </a:cxn>
                <a:cxn ang="0">
                  <a:pos x="356" y="191"/>
                </a:cxn>
                <a:cxn ang="0">
                  <a:pos x="347" y="221"/>
                </a:cxn>
                <a:cxn ang="0">
                  <a:pos x="332" y="248"/>
                </a:cxn>
                <a:cxn ang="0">
                  <a:pos x="313" y="271"/>
                </a:cxn>
                <a:cxn ang="0">
                  <a:pos x="289" y="291"/>
                </a:cxn>
                <a:cxn ang="0">
                  <a:pos x="263" y="306"/>
                </a:cxn>
                <a:cxn ang="0">
                  <a:pos x="233" y="315"/>
                </a:cxn>
                <a:cxn ang="0">
                  <a:pos x="200" y="319"/>
                </a:cxn>
                <a:cxn ang="0">
                  <a:pos x="177" y="317"/>
                </a:cxn>
                <a:cxn ang="0">
                  <a:pos x="156" y="312"/>
                </a:cxn>
                <a:cxn ang="0">
                  <a:pos x="134" y="305"/>
                </a:cxn>
                <a:cxn ang="0">
                  <a:pos x="115" y="293"/>
                </a:cxn>
                <a:cxn ang="0">
                  <a:pos x="97" y="281"/>
                </a:cxn>
                <a:cxn ang="0">
                  <a:pos x="82" y="266"/>
                </a:cxn>
                <a:cxn ang="0">
                  <a:pos x="68" y="248"/>
                </a:cxn>
                <a:cxn ang="0">
                  <a:pos x="58" y="230"/>
                </a:cxn>
                <a:cxn ang="0">
                  <a:pos x="56" y="230"/>
                </a:cxn>
                <a:cxn ang="0">
                  <a:pos x="55" y="230"/>
                </a:cxn>
                <a:cxn ang="0">
                  <a:pos x="54" y="230"/>
                </a:cxn>
                <a:cxn ang="0">
                  <a:pos x="53" y="230"/>
                </a:cxn>
                <a:cxn ang="0">
                  <a:pos x="43" y="229"/>
                </a:cxn>
                <a:cxn ang="0">
                  <a:pos x="32" y="224"/>
                </a:cxn>
                <a:cxn ang="0">
                  <a:pos x="23" y="218"/>
                </a:cxn>
                <a:cxn ang="0">
                  <a:pos x="16" y="210"/>
                </a:cxn>
                <a:cxn ang="0">
                  <a:pos x="9" y="200"/>
                </a:cxn>
                <a:cxn ang="0">
                  <a:pos x="5" y="190"/>
                </a:cxn>
                <a:cxn ang="0">
                  <a:pos x="1" y="177"/>
                </a:cxn>
                <a:cxn ang="0">
                  <a:pos x="0" y="163"/>
                </a:cxn>
                <a:cxn ang="0">
                  <a:pos x="1" y="149"/>
                </a:cxn>
                <a:cxn ang="0">
                  <a:pos x="5" y="137"/>
                </a:cxn>
                <a:cxn ang="0">
                  <a:pos x="9" y="125"/>
                </a:cxn>
                <a:cxn ang="0">
                  <a:pos x="16" y="115"/>
                </a:cxn>
                <a:cxn ang="0">
                  <a:pos x="23" y="107"/>
                </a:cxn>
                <a:cxn ang="0">
                  <a:pos x="32" y="101"/>
                </a:cxn>
                <a:cxn ang="0">
                  <a:pos x="43" y="96"/>
                </a:cxn>
                <a:cxn ang="0">
                  <a:pos x="53" y="95"/>
                </a:cxn>
              </a:cxnLst>
              <a:rect l="0" t="0" r="r" b="b"/>
              <a:pathLst>
                <a:path w="359" h="319">
                  <a:moveTo>
                    <a:pt x="53" y="95"/>
                  </a:moveTo>
                  <a:lnTo>
                    <a:pt x="53" y="95"/>
                  </a:lnTo>
                  <a:lnTo>
                    <a:pt x="53" y="95"/>
                  </a:lnTo>
                  <a:lnTo>
                    <a:pt x="53" y="95"/>
                  </a:lnTo>
                  <a:lnTo>
                    <a:pt x="54" y="95"/>
                  </a:lnTo>
                  <a:lnTo>
                    <a:pt x="64" y="74"/>
                  </a:lnTo>
                  <a:lnTo>
                    <a:pt x="78" y="56"/>
                  </a:lnTo>
                  <a:lnTo>
                    <a:pt x="93" y="40"/>
                  </a:lnTo>
                  <a:lnTo>
                    <a:pt x="112" y="26"/>
                  </a:lnTo>
                  <a:lnTo>
                    <a:pt x="131" y="15"/>
                  </a:lnTo>
                  <a:lnTo>
                    <a:pt x="153" y="7"/>
                  </a:lnTo>
                  <a:lnTo>
                    <a:pt x="176" y="2"/>
                  </a:lnTo>
                  <a:lnTo>
                    <a:pt x="200" y="0"/>
                  </a:lnTo>
                  <a:lnTo>
                    <a:pt x="233" y="3"/>
                  </a:lnTo>
                  <a:lnTo>
                    <a:pt x="263" y="12"/>
                  </a:lnTo>
                  <a:lnTo>
                    <a:pt x="289" y="27"/>
                  </a:lnTo>
                  <a:lnTo>
                    <a:pt x="313" y="46"/>
                  </a:lnTo>
                  <a:lnTo>
                    <a:pt x="332" y="70"/>
                  </a:lnTo>
                  <a:lnTo>
                    <a:pt x="347" y="96"/>
                  </a:lnTo>
                  <a:lnTo>
                    <a:pt x="356" y="126"/>
                  </a:lnTo>
                  <a:lnTo>
                    <a:pt x="359" y="159"/>
                  </a:lnTo>
                  <a:lnTo>
                    <a:pt x="356" y="191"/>
                  </a:lnTo>
                  <a:lnTo>
                    <a:pt x="347" y="221"/>
                  </a:lnTo>
                  <a:lnTo>
                    <a:pt x="332" y="248"/>
                  </a:lnTo>
                  <a:lnTo>
                    <a:pt x="313" y="271"/>
                  </a:lnTo>
                  <a:lnTo>
                    <a:pt x="289" y="291"/>
                  </a:lnTo>
                  <a:lnTo>
                    <a:pt x="263" y="306"/>
                  </a:lnTo>
                  <a:lnTo>
                    <a:pt x="233" y="315"/>
                  </a:lnTo>
                  <a:lnTo>
                    <a:pt x="200" y="319"/>
                  </a:lnTo>
                  <a:lnTo>
                    <a:pt x="177" y="317"/>
                  </a:lnTo>
                  <a:lnTo>
                    <a:pt x="156" y="312"/>
                  </a:lnTo>
                  <a:lnTo>
                    <a:pt x="134" y="305"/>
                  </a:lnTo>
                  <a:lnTo>
                    <a:pt x="115" y="293"/>
                  </a:lnTo>
                  <a:lnTo>
                    <a:pt x="97" y="281"/>
                  </a:lnTo>
                  <a:lnTo>
                    <a:pt x="82" y="266"/>
                  </a:lnTo>
                  <a:lnTo>
                    <a:pt x="68" y="248"/>
                  </a:lnTo>
                  <a:lnTo>
                    <a:pt x="58" y="230"/>
                  </a:lnTo>
                  <a:lnTo>
                    <a:pt x="56" y="230"/>
                  </a:lnTo>
                  <a:lnTo>
                    <a:pt x="55" y="230"/>
                  </a:lnTo>
                  <a:lnTo>
                    <a:pt x="54" y="230"/>
                  </a:lnTo>
                  <a:lnTo>
                    <a:pt x="53" y="230"/>
                  </a:lnTo>
                  <a:lnTo>
                    <a:pt x="43" y="229"/>
                  </a:lnTo>
                  <a:lnTo>
                    <a:pt x="32" y="224"/>
                  </a:lnTo>
                  <a:lnTo>
                    <a:pt x="23" y="218"/>
                  </a:lnTo>
                  <a:lnTo>
                    <a:pt x="16" y="210"/>
                  </a:lnTo>
                  <a:lnTo>
                    <a:pt x="9" y="200"/>
                  </a:lnTo>
                  <a:lnTo>
                    <a:pt x="5" y="190"/>
                  </a:lnTo>
                  <a:lnTo>
                    <a:pt x="1" y="177"/>
                  </a:lnTo>
                  <a:lnTo>
                    <a:pt x="0" y="163"/>
                  </a:lnTo>
                  <a:lnTo>
                    <a:pt x="1" y="149"/>
                  </a:lnTo>
                  <a:lnTo>
                    <a:pt x="5" y="137"/>
                  </a:lnTo>
                  <a:lnTo>
                    <a:pt x="9" y="125"/>
                  </a:lnTo>
                  <a:lnTo>
                    <a:pt x="16" y="115"/>
                  </a:lnTo>
                  <a:lnTo>
                    <a:pt x="23" y="107"/>
                  </a:lnTo>
                  <a:lnTo>
                    <a:pt x="32" y="101"/>
                  </a:lnTo>
                  <a:lnTo>
                    <a:pt x="43" y="96"/>
                  </a:lnTo>
                  <a:lnTo>
                    <a:pt x="53" y="9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4122" y="3465"/>
              <a:ext cx="158" cy="135"/>
            </a:xfrm>
            <a:custGeom>
              <a:avLst/>
              <a:gdLst/>
              <a:ahLst/>
              <a:cxnLst>
                <a:cxn ang="0">
                  <a:pos x="31" y="102"/>
                </a:cxn>
                <a:cxn ang="0">
                  <a:pos x="35" y="102"/>
                </a:cxn>
                <a:cxn ang="0">
                  <a:pos x="40" y="105"/>
                </a:cxn>
                <a:cxn ang="0">
                  <a:pos x="44" y="107"/>
                </a:cxn>
                <a:cxn ang="0">
                  <a:pos x="49" y="111"/>
                </a:cxn>
                <a:cxn ang="0">
                  <a:pos x="55" y="87"/>
                </a:cxn>
                <a:cxn ang="0">
                  <a:pos x="65" y="67"/>
                </a:cxn>
                <a:cxn ang="0">
                  <a:pos x="78" y="47"/>
                </a:cxn>
                <a:cxn ang="0">
                  <a:pos x="94" y="31"/>
                </a:cxn>
                <a:cxn ang="0">
                  <a:pos x="112" y="18"/>
                </a:cxn>
                <a:cxn ang="0">
                  <a:pos x="133" y="8"/>
                </a:cxn>
                <a:cxn ang="0">
                  <a:pos x="156" y="2"/>
                </a:cxn>
                <a:cxn ang="0">
                  <a:pos x="180" y="0"/>
                </a:cxn>
                <a:cxn ang="0">
                  <a:pos x="208" y="2"/>
                </a:cxn>
                <a:cxn ang="0">
                  <a:pos x="233" y="10"/>
                </a:cxn>
                <a:cxn ang="0">
                  <a:pos x="257" y="23"/>
                </a:cxn>
                <a:cxn ang="0">
                  <a:pos x="276" y="39"/>
                </a:cxn>
                <a:cxn ang="0">
                  <a:pos x="292" y="59"/>
                </a:cxn>
                <a:cxn ang="0">
                  <a:pos x="305" y="82"/>
                </a:cxn>
                <a:cxn ang="0">
                  <a:pos x="313" y="107"/>
                </a:cxn>
                <a:cxn ang="0">
                  <a:pos x="315" y="134"/>
                </a:cxn>
                <a:cxn ang="0">
                  <a:pos x="313" y="161"/>
                </a:cxn>
                <a:cxn ang="0">
                  <a:pos x="305" y="187"/>
                </a:cxn>
                <a:cxn ang="0">
                  <a:pos x="292" y="210"/>
                </a:cxn>
                <a:cxn ang="0">
                  <a:pos x="276" y="229"/>
                </a:cxn>
                <a:cxn ang="0">
                  <a:pos x="257" y="245"/>
                </a:cxn>
                <a:cxn ang="0">
                  <a:pos x="233" y="258"/>
                </a:cxn>
                <a:cxn ang="0">
                  <a:pos x="208" y="266"/>
                </a:cxn>
                <a:cxn ang="0">
                  <a:pos x="180" y="268"/>
                </a:cxn>
                <a:cxn ang="0">
                  <a:pos x="159" y="266"/>
                </a:cxn>
                <a:cxn ang="0">
                  <a:pos x="137" y="260"/>
                </a:cxn>
                <a:cxn ang="0">
                  <a:pos x="117" y="252"/>
                </a:cxn>
                <a:cxn ang="0">
                  <a:pos x="99" y="239"/>
                </a:cxn>
                <a:cxn ang="0">
                  <a:pos x="83" y="226"/>
                </a:cxn>
                <a:cxn ang="0">
                  <a:pos x="70" y="208"/>
                </a:cxn>
                <a:cxn ang="0">
                  <a:pos x="58" y="190"/>
                </a:cxn>
                <a:cxn ang="0">
                  <a:pos x="51" y="169"/>
                </a:cxn>
                <a:cxn ang="0">
                  <a:pos x="47" y="174"/>
                </a:cxn>
                <a:cxn ang="0">
                  <a:pos x="42" y="177"/>
                </a:cxn>
                <a:cxn ang="0">
                  <a:pos x="36" y="178"/>
                </a:cxn>
                <a:cxn ang="0">
                  <a:pos x="31" y="180"/>
                </a:cxn>
                <a:cxn ang="0">
                  <a:pos x="18" y="176"/>
                </a:cxn>
                <a:cxn ang="0">
                  <a:pos x="9" y="168"/>
                </a:cxn>
                <a:cxn ang="0">
                  <a:pos x="2" y="157"/>
                </a:cxn>
                <a:cxn ang="0">
                  <a:pos x="0" y="142"/>
                </a:cxn>
                <a:cxn ang="0">
                  <a:pos x="2" y="127"/>
                </a:cxn>
                <a:cxn ang="0">
                  <a:pos x="9" y="114"/>
                </a:cxn>
                <a:cxn ang="0">
                  <a:pos x="18" y="106"/>
                </a:cxn>
                <a:cxn ang="0">
                  <a:pos x="31" y="102"/>
                </a:cxn>
              </a:cxnLst>
              <a:rect l="0" t="0" r="r" b="b"/>
              <a:pathLst>
                <a:path w="315" h="268">
                  <a:moveTo>
                    <a:pt x="31" y="102"/>
                  </a:moveTo>
                  <a:lnTo>
                    <a:pt x="35" y="102"/>
                  </a:lnTo>
                  <a:lnTo>
                    <a:pt x="40" y="105"/>
                  </a:lnTo>
                  <a:lnTo>
                    <a:pt x="44" y="107"/>
                  </a:lnTo>
                  <a:lnTo>
                    <a:pt x="49" y="111"/>
                  </a:lnTo>
                  <a:lnTo>
                    <a:pt x="55" y="87"/>
                  </a:lnTo>
                  <a:lnTo>
                    <a:pt x="65" y="67"/>
                  </a:lnTo>
                  <a:lnTo>
                    <a:pt x="78" y="47"/>
                  </a:lnTo>
                  <a:lnTo>
                    <a:pt x="94" y="31"/>
                  </a:lnTo>
                  <a:lnTo>
                    <a:pt x="112" y="18"/>
                  </a:lnTo>
                  <a:lnTo>
                    <a:pt x="133" y="8"/>
                  </a:lnTo>
                  <a:lnTo>
                    <a:pt x="156" y="2"/>
                  </a:lnTo>
                  <a:lnTo>
                    <a:pt x="180" y="0"/>
                  </a:lnTo>
                  <a:lnTo>
                    <a:pt x="208" y="2"/>
                  </a:lnTo>
                  <a:lnTo>
                    <a:pt x="233" y="10"/>
                  </a:lnTo>
                  <a:lnTo>
                    <a:pt x="257" y="23"/>
                  </a:lnTo>
                  <a:lnTo>
                    <a:pt x="276" y="39"/>
                  </a:lnTo>
                  <a:lnTo>
                    <a:pt x="292" y="59"/>
                  </a:lnTo>
                  <a:lnTo>
                    <a:pt x="305" y="82"/>
                  </a:lnTo>
                  <a:lnTo>
                    <a:pt x="313" y="107"/>
                  </a:lnTo>
                  <a:lnTo>
                    <a:pt x="315" y="134"/>
                  </a:lnTo>
                  <a:lnTo>
                    <a:pt x="313" y="161"/>
                  </a:lnTo>
                  <a:lnTo>
                    <a:pt x="305" y="187"/>
                  </a:lnTo>
                  <a:lnTo>
                    <a:pt x="292" y="210"/>
                  </a:lnTo>
                  <a:lnTo>
                    <a:pt x="276" y="229"/>
                  </a:lnTo>
                  <a:lnTo>
                    <a:pt x="257" y="245"/>
                  </a:lnTo>
                  <a:lnTo>
                    <a:pt x="233" y="258"/>
                  </a:lnTo>
                  <a:lnTo>
                    <a:pt x="208" y="266"/>
                  </a:lnTo>
                  <a:lnTo>
                    <a:pt x="180" y="268"/>
                  </a:lnTo>
                  <a:lnTo>
                    <a:pt x="159" y="266"/>
                  </a:lnTo>
                  <a:lnTo>
                    <a:pt x="137" y="260"/>
                  </a:lnTo>
                  <a:lnTo>
                    <a:pt x="117" y="252"/>
                  </a:lnTo>
                  <a:lnTo>
                    <a:pt x="99" y="239"/>
                  </a:lnTo>
                  <a:lnTo>
                    <a:pt x="83" y="226"/>
                  </a:lnTo>
                  <a:lnTo>
                    <a:pt x="70" y="208"/>
                  </a:lnTo>
                  <a:lnTo>
                    <a:pt x="58" y="190"/>
                  </a:lnTo>
                  <a:lnTo>
                    <a:pt x="51" y="169"/>
                  </a:lnTo>
                  <a:lnTo>
                    <a:pt x="47" y="174"/>
                  </a:lnTo>
                  <a:lnTo>
                    <a:pt x="42" y="177"/>
                  </a:lnTo>
                  <a:lnTo>
                    <a:pt x="36" y="178"/>
                  </a:lnTo>
                  <a:lnTo>
                    <a:pt x="31" y="180"/>
                  </a:lnTo>
                  <a:lnTo>
                    <a:pt x="18" y="176"/>
                  </a:lnTo>
                  <a:lnTo>
                    <a:pt x="9" y="168"/>
                  </a:lnTo>
                  <a:lnTo>
                    <a:pt x="2" y="157"/>
                  </a:lnTo>
                  <a:lnTo>
                    <a:pt x="0" y="142"/>
                  </a:lnTo>
                  <a:lnTo>
                    <a:pt x="2" y="127"/>
                  </a:lnTo>
                  <a:lnTo>
                    <a:pt x="9" y="114"/>
                  </a:lnTo>
                  <a:lnTo>
                    <a:pt x="18" y="106"/>
                  </a:lnTo>
                  <a:lnTo>
                    <a:pt x="31" y="102"/>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4179" y="3559"/>
              <a:ext cx="65" cy="23"/>
            </a:xfrm>
            <a:custGeom>
              <a:avLst/>
              <a:gdLst/>
              <a:ahLst/>
              <a:cxnLst>
                <a:cxn ang="0">
                  <a:pos x="129" y="0"/>
                </a:cxn>
                <a:cxn ang="0">
                  <a:pos x="126" y="9"/>
                </a:cxn>
                <a:cxn ang="0">
                  <a:pos x="123" y="17"/>
                </a:cxn>
                <a:cxn ang="0">
                  <a:pos x="116" y="26"/>
                </a:cxn>
                <a:cxn ang="0">
                  <a:pos x="106" y="35"/>
                </a:cxn>
                <a:cxn ang="0">
                  <a:pos x="98" y="39"/>
                </a:cxn>
                <a:cxn ang="0">
                  <a:pos x="90" y="42"/>
                </a:cxn>
                <a:cxn ang="0">
                  <a:pos x="80" y="43"/>
                </a:cxn>
                <a:cxn ang="0">
                  <a:pos x="72" y="45"/>
                </a:cxn>
                <a:cxn ang="0">
                  <a:pos x="65" y="45"/>
                </a:cxn>
                <a:cxn ang="0">
                  <a:pos x="60" y="43"/>
                </a:cxn>
                <a:cxn ang="0">
                  <a:pos x="56" y="43"/>
                </a:cxn>
                <a:cxn ang="0">
                  <a:pos x="55" y="43"/>
                </a:cxn>
                <a:cxn ang="0">
                  <a:pos x="0" y="0"/>
                </a:cxn>
                <a:cxn ang="0">
                  <a:pos x="129" y="0"/>
                </a:cxn>
              </a:cxnLst>
              <a:rect l="0" t="0" r="r" b="b"/>
              <a:pathLst>
                <a:path w="129" h="45">
                  <a:moveTo>
                    <a:pt x="129" y="0"/>
                  </a:moveTo>
                  <a:lnTo>
                    <a:pt x="126" y="9"/>
                  </a:lnTo>
                  <a:lnTo>
                    <a:pt x="123" y="17"/>
                  </a:lnTo>
                  <a:lnTo>
                    <a:pt x="116" y="26"/>
                  </a:lnTo>
                  <a:lnTo>
                    <a:pt x="106" y="35"/>
                  </a:lnTo>
                  <a:lnTo>
                    <a:pt x="98" y="39"/>
                  </a:lnTo>
                  <a:lnTo>
                    <a:pt x="90" y="42"/>
                  </a:lnTo>
                  <a:lnTo>
                    <a:pt x="80" y="43"/>
                  </a:lnTo>
                  <a:lnTo>
                    <a:pt x="72" y="45"/>
                  </a:lnTo>
                  <a:lnTo>
                    <a:pt x="65" y="45"/>
                  </a:lnTo>
                  <a:lnTo>
                    <a:pt x="60" y="43"/>
                  </a:lnTo>
                  <a:lnTo>
                    <a:pt x="56" y="43"/>
                  </a:lnTo>
                  <a:lnTo>
                    <a:pt x="55" y="43"/>
                  </a:lnTo>
                  <a:lnTo>
                    <a:pt x="0" y="0"/>
                  </a:lnTo>
                  <a:lnTo>
                    <a:pt x="129"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p:cNvSpPr>
            <p:nvPr/>
          </p:nvSpPr>
          <p:spPr bwMode="auto">
            <a:xfrm>
              <a:off x="4197" y="3565"/>
              <a:ext cx="38" cy="6"/>
            </a:xfrm>
            <a:custGeom>
              <a:avLst/>
              <a:gdLst/>
              <a:ahLst/>
              <a:cxnLst>
                <a:cxn ang="0">
                  <a:pos x="76" y="0"/>
                </a:cxn>
                <a:cxn ang="0">
                  <a:pos x="71" y="13"/>
                </a:cxn>
                <a:cxn ang="0">
                  <a:pos x="20" y="13"/>
                </a:cxn>
                <a:cxn ang="0">
                  <a:pos x="0" y="0"/>
                </a:cxn>
                <a:cxn ang="0">
                  <a:pos x="76" y="0"/>
                </a:cxn>
              </a:cxnLst>
              <a:rect l="0" t="0" r="r" b="b"/>
              <a:pathLst>
                <a:path w="76" h="13">
                  <a:moveTo>
                    <a:pt x="76" y="0"/>
                  </a:moveTo>
                  <a:lnTo>
                    <a:pt x="71" y="13"/>
                  </a:lnTo>
                  <a:lnTo>
                    <a:pt x="20" y="13"/>
                  </a:lnTo>
                  <a:lnTo>
                    <a:pt x="0" y="0"/>
                  </a:lnTo>
                  <a:lnTo>
                    <a:pt x="7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p:nvSpPr>
          <p:spPr bwMode="auto">
            <a:xfrm>
              <a:off x="4238" y="3493"/>
              <a:ext cx="16" cy="17"/>
            </a:xfrm>
            <a:custGeom>
              <a:avLst/>
              <a:gdLst/>
              <a:ahLst/>
              <a:cxnLst>
                <a:cxn ang="0">
                  <a:pos x="16" y="34"/>
                </a:cxn>
                <a:cxn ang="0">
                  <a:pos x="10" y="32"/>
                </a:cxn>
                <a:cxn ang="0">
                  <a:pos x="5" y="28"/>
                </a:cxn>
                <a:cxn ang="0">
                  <a:pos x="1" y="23"/>
                </a:cxn>
                <a:cxn ang="0">
                  <a:pos x="0" y="16"/>
                </a:cxn>
                <a:cxn ang="0">
                  <a:pos x="1" y="9"/>
                </a:cxn>
                <a:cxn ang="0">
                  <a:pos x="5" y="5"/>
                </a:cxn>
                <a:cxn ang="0">
                  <a:pos x="10" y="1"/>
                </a:cxn>
                <a:cxn ang="0">
                  <a:pos x="16" y="0"/>
                </a:cxn>
                <a:cxn ang="0">
                  <a:pos x="23" y="1"/>
                </a:cxn>
                <a:cxn ang="0">
                  <a:pos x="29" y="5"/>
                </a:cxn>
                <a:cxn ang="0">
                  <a:pos x="32" y="9"/>
                </a:cxn>
                <a:cxn ang="0">
                  <a:pos x="33" y="16"/>
                </a:cxn>
                <a:cxn ang="0">
                  <a:pos x="32" y="23"/>
                </a:cxn>
                <a:cxn ang="0">
                  <a:pos x="29" y="28"/>
                </a:cxn>
                <a:cxn ang="0">
                  <a:pos x="23" y="32"/>
                </a:cxn>
                <a:cxn ang="0">
                  <a:pos x="16" y="34"/>
                </a:cxn>
              </a:cxnLst>
              <a:rect l="0" t="0" r="r" b="b"/>
              <a:pathLst>
                <a:path w="33" h="34">
                  <a:moveTo>
                    <a:pt x="16" y="34"/>
                  </a:moveTo>
                  <a:lnTo>
                    <a:pt x="10" y="32"/>
                  </a:lnTo>
                  <a:lnTo>
                    <a:pt x="5" y="28"/>
                  </a:lnTo>
                  <a:lnTo>
                    <a:pt x="1" y="23"/>
                  </a:lnTo>
                  <a:lnTo>
                    <a:pt x="0" y="16"/>
                  </a:lnTo>
                  <a:lnTo>
                    <a:pt x="1" y="9"/>
                  </a:lnTo>
                  <a:lnTo>
                    <a:pt x="5" y="5"/>
                  </a:lnTo>
                  <a:lnTo>
                    <a:pt x="10" y="1"/>
                  </a:lnTo>
                  <a:lnTo>
                    <a:pt x="16" y="0"/>
                  </a:lnTo>
                  <a:lnTo>
                    <a:pt x="23" y="1"/>
                  </a:lnTo>
                  <a:lnTo>
                    <a:pt x="29" y="5"/>
                  </a:lnTo>
                  <a:lnTo>
                    <a:pt x="32" y="9"/>
                  </a:lnTo>
                  <a:lnTo>
                    <a:pt x="33" y="16"/>
                  </a:lnTo>
                  <a:lnTo>
                    <a:pt x="32" y="23"/>
                  </a:lnTo>
                  <a:lnTo>
                    <a:pt x="29" y="28"/>
                  </a:lnTo>
                  <a:lnTo>
                    <a:pt x="23" y="32"/>
                  </a:lnTo>
                  <a:lnTo>
                    <a:pt x="16" y="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p:cNvSpPr>
            <p:nvPr/>
          </p:nvSpPr>
          <p:spPr bwMode="auto">
            <a:xfrm>
              <a:off x="4182" y="3494"/>
              <a:ext cx="20" cy="19"/>
            </a:xfrm>
            <a:custGeom>
              <a:avLst/>
              <a:gdLst/>
              <a:ahLst/>
              <a:cxnLst>
                <a:cxn ang="0">
                  <a:pos x="20" y="38"/>
                </a:cxn>
                <a:cxn ang="0">
                  <a:pos x="13" y="37"/>
                </a:cxn>
                <a:cxn ang="0">
                  <a:pos x="6" y="33"/>
                </a:cxn>
                <a:cxn ang="0">
                  <a:pos x="2" y="27"/>
                </a:cxn>
                <a:cxn ang="0">
                  <a:pos x="0" y="19"/>
                </a:cxn>
                <a:cxn ang="0">
                  <a:pos x="2" y="12"/>
                </a:cxn>
                <a:cxn ang="0">
                  <a:pos x="6" y="6"/>
                </a:cxn>
                <a:cxn ang="0">
                  <a:pos x="13" y="2"/>
                </a:cxn>
                <a:cxn ang="0">
                  <a:pos x="20" y="0"/>
                </a:cxn>
                <a:cxn ang="0">
                  <a:pos x="27" y="2"/>
                </a:cxn>
                <a:cxn ang="0">
                  <a:pos x="34" y="6"/>
                </a:cxn>
                <a:cxn ang="0">
                  <a:pos x="38" y="12"/>
                </a:cxn>
                <a:cxn ang="0">
                  <a:pos x="40" y="19"/>
                </a:cxn>
                <a:cxn ang="0">
                  <a:pos x="38" y="27"/>
                </a:cxn>
                <a:cxn ang="0">
                  <a:pos x="34" y="33"/>
                </a:cxn>
                <a:cxn ang="0">
                  <a:pos x="27" y="37"/>
                </a:cxn>
                <a:cxn ang="0">
                  <a:pos x="20" y="38"/>
                </a:cxn>
              </a:cxnLst>
              <a:rect l="0" t="0" r="r" b="b"/>
              <a:pathLst>
                <a:path w="40" h="38">
                  <a:moveTo>
                    <a:pt x="20" y="38"/>
                  </a:moveTo>
                  <a:lnTo>
                    <a:pt x="13" y="37"/>
                  </a:lnTo>
                  <a:lnTo>
                    <a:pt x="6" y="33"/>
                  </a:lnTo>
                  <a:lnTo>
                    <a:pt x="2" y="27"/>
                  </a:lnTo>
                  <a:lnTo>
                    <a:pt x="0" y="19"/>
                  </a:lnTo>
                  <a:lnTo>
                    <a:pt x="2" y="12"/>
                  </a:lnTo>
                  <a:lnTo>
                    <a:pt x="6" y="6"/>
                  </a:lnTo>
                  <a:lnTo>
                    <a:pt x="13" y="2"/>
                  </a:lnTo>
                  <a:lnTo>
                    <a:pt x="20" y="0"/>
                  </a:lnTo>
                  <a:lnTo>
                    <a:pt x="27" y="2"/>
                  </a:lnTo>
                  <a:lnTo>
                    <a:pt x="34" y="6"/>
                  </a:lnTo>
                  <a:lnTo>
                    <a:pt x="38" y="12"/>
                  </a:lnTo>
                  <a:lnTo>
                    <a:pt x="40" y="19"/>
                  </a:lnTo>
                  <a:lnTo>
                    <a:pt x="38" y="27"/>
                  </a:lnTo>
                  <a:lnTo>
                    <a:pt x="34" y="33"/>
                  </a:lnTo>
                  <a:lnTo>
                    <a:pt x="27" y="37"/>
                  </a:lnTo>
                  <a:lnTo>
                    <a:pt x="20" y="3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p:nvSpPr>
          <p:spPr bwMode="auto">
            <a:xfrm>
              <a:off x="4210" y="3495"/>
              <a:ext cx="38" cy="47"/>
            </a:xfrm>
            <a:custGeom>
              <a:avLst/>
              <a:gdLst/>
              <a:ahLst/>
              <a:cxnLst>
                <a:cxn ang="0">
                  <a:pos x="55" y="81"/>
                </a:cxn>
                <a:cxn ang="0">
                  <a:pos x="22" y="23"/>
                </a:cxn>
                <a:cxn ang="0">
                  <a:pos x="22" y="0"/>
                </a:cxn>
                <a:cxn ang="0">
                  <a:pos x="76" y="94"/>
                </a:cxn>
                <a:cxn ang="0">
                  <a:pos x="0" y="94"/>
                </a:cxn>
                <a:cxn ang="0">
                  <a:pos x="0" y="81"/>
                </a:cxn>
                <a:cxn ang="0">
                  <a:pos x="55" y="81"/>
                </a:cxn>
              </a:cxnLst>
              <a:rect l="0" t="0" r="r" b="b"/>
              <a:pathLst>
                <a:path w="76" h="94">
                  <a:moveTo>
                    <a:pt x="55" y="81"/>
                  </a:moveTo>
                  <a:lnTo>
                    <a:pt x="22" y="23"/>
                  </a:lnTo>
                  <a:lnTo>
                    <a:pt x="22" y="0"/>
                  </a:lnTo>
                  <a:lnTo>
                    <a:pt x="76" y="94"/>
                  </a:lnTo>
                  <a:lnTo>
                    <a:pt x="0" y="94"/>
                  </a:lnTo>
                  <a:lnTo>
                    <a:pt x="0" y="81"/>
                  </a:lnTo>
                  <a:lnTo>
                    <a:pt x="55" y="8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0"/>
            <p:cNvSpPr>
              <a:spLocks/>
            </p:cNvSpPr>
            <p:nvPr/>
          </p:nvSpPr>
          <p:spPr bwMode="auto">
            <a:xfrm>
              <a:off x="4034" y="3560"/>
              <a:ext cx="358" cy="419"/>
            </a:xfrm>
            <a:custGeom>
              <a:avLst/>
              <a:gdLst/>
              <a:ahLst/>
              <a:cxnLst>
                <a:cxn ang="0">
                  <a:pos x="499" y="391"/>
                </a:cxn>
                <a:cxn ang="0">
                  <a:pos x="512" y="539"/>
                </a:cxn>
                <a:cxn ang="0">
                  <a:pos x="504" y="604"/>
                </a:cxn>
                <a:cxn ang="0">
                  <a:pos x="506" y="691"/>
                </a:cxn>
                <a:cxn ang="0">
                  <a:pos x="482" y="759"/>
                </a:cxn>
                <a:cxn ang="0">
                  <a:pos x="424" y="791"/>
                </a:cxn>
                <a:cxn ang="0">
                  <a:pos x="463" y="811"/>
                </a:cxn>
                <a:cxn ang="0">
                  <a:pos x="318" y="837"/>
                </a:cxn>
                <a:cxn ang="0">
                  <a:pos x="334" y="797"/>
                </a:cxn>
                <a:cxn ang="0">
                  <a:pos x="346" y="709"/>
                </a:cxn>
                <a:cxn ang="0">
                  <a:pos x="323" y="547"/>
                </a:cxn>
                <a:cxn ang="0">
                  <a:pos x="280" y="755"/>
                </a:cxn>
                <a:cxn ang="0">
                  <a:pos x="304" y="824"/>
                </a:cxn>
                <a:cxn ang="0">
                  <a:pos x="168" y="819"/>
                </a:cxn>
                <a:cxn ang="0">
                  <a:pos x="207" y="794"/>
                </a:cxn>
                <a:cxn ang="0">
                  <a:pos x="166" y="776"/>
                </a:cxn>
                <a:cxn ang="0">
                  <a:pos x="132" y="710"/>
                </a:cxn>
                <a:cxn ang="0">
                  <a:pos x="124" y="646"/>
                </a:cxn>
                <a:cxn ang="0">
                  <a:pos x="119" y="547"/>
                </a:cxn>
                <a:cxn ang="0">
                  <a:pos x="128" y="311"/>
                </a:cxn>
                <a:cxn ang="0">
                  <a:pos x="89" y="378"/>
                </a:cxn>
                <a:cxn ang="0">
                  <a:pos x="110" y="420"/>
                </a:cxn>
                <a:cxn ang="0">
                  <a:pos x="113" y="437"/>
                </a:cxn>
                <a:cxn ang="0">
                  <a:pos x="95" y="443"/>
                </a:cxn>
                <a:cxn ang="0">
                  <a:pos x="75" y="436"/>
                </a:cxn>
                <a:cxn ang="0">
                  <a:pos x="18" y="376"/>
                </a:cxn>
                <a:cxn ang="0">
                  <a:pos x="39" y="284"/>
                </a:cxn>
                <a:cxn ang="0">
                  <a:pos x="102" y="176"/>
                </a:cxn>
                <a:cxn ang="0">
                  <a:pos x="119" y="154"/>
                </a:cxn>
                <a:cxn ang="0">
                  <a:pos x="142" y="134"/>
                </a:cxn>
                <a:cxn ang="0">
                  <a:pos x="181" y="120"/>
                </a:cxn>
                <a:cxn ang="0">
                  <a:pos x="223" y="114"/>
                </a:cxn>
                <a:cxn ang="0">
                  <a:pos x="281" y="114"/>
                </a:cxn>
                <a:cxn ang="0">
                  <a:pos x="392" y="114"/>
                </a:cxn>
                <a:cxn ang="0">
                  <a:pos x="422" y="116"/>
                </a:cxn>
                <a:cxn ang="0">
                  <a:pos x="442" y="121"/>
                </a:cxn>
                <a:cxn ang="0">
                  <a:pos x="473" y="128"/>
                </a:cxn>
                <a:cxn ang="0">
                  <a:pos x="551" y="132"/>
                </a:cxn>
                <a:cxn ang="0">
                  <a:pos x="594" y="104"/>
                </a:cxn>
                <a:cxn ang="0">
                  <a:pos x="618" y="75"/>
                </a:cxn>
                <a:cxn ang="0">
                  <a:pos x="613" y="37"/>
                </a:cxn>
                <a:cxn ang="0">
                  <a:pos x="629" y="18"/>
                </a:cxn>
                <a:cxn ang="0">
                  <a:pos x="658" y="23"/>
                </a:cxn>
                <a:cxn ang="0">
                  <a:pos x="680" y="2"/>
                </a:cxn>
                <a:cxn ang="0">
                  <a:pos x="700" y="1"/>
                </a:cxn>
                <a:cxn ang="0">
                  <a:pos x="717" y="25"/>
                </a:cxn>
                <a:cxn ang="0">
                  <a:pos x="705" y="51"/>
                </a:cxn>
                <a:cxn ang="0">
                  <a:pos x="679" y="86"/>
                </a:cxn>
                <a:cxn ang="0">
                  <a:pos x="659" y="127"/>
                </a:cxn>
                <a:cxn ang="0">
                  <a:pos x="636" y="168"/>
                </a:cxn>
                <a:cxn ang="0">
                  <a:pos x="613" y="201"/>
                </a:cxn>
                <a:cxn ang="0">
                  <a:pos x="586" y="222"/>
                </a:cxn>
                <a:cxn ang="0">
                  <a:pos x="551" y="235"/>
                </a:cxn>
                <a:cxn ang="0">
                  <a:pos x="498" y="238"/>
                </a:cxn>
              </a:cxnLst>
              <a:rect l="0" t="0" r="r" b="b"/>
              <a:pathLst>
                <a:path w="717" h="837">
                  <a:moveTo>
                    <a:pt x="477" y="238"/>
                  </a:moveTo>
                  <a:lnTo>
                    <a:pt x="485" y="288"/>
                  </a:lnTo>
                  <a:lnTo>
                    <a:pt x="492" y="340"/>
                  </a:lnTo>
                  <a:lnTo>
                    <a:pt x="499" y="391"/>
                  </a:lnTo>
                  <a:lnTo>
                    <a:pt x="504" y="440"/>
                  </a:lnTo>
                  <a:lnTo>
                    <a:pt x="507" y="482"/>
                  </a:lnTo>
                  <a:lnTo>
                    <a:pt x="511" y="516"/>
                  </a:lnTo>
                  <a:lnTo>
                    <a:pt x="512" y="539"/>
                  </a:lnTo>
                  <a:lnTo>
                    <a:pt x="513" y="547"/>
                  </a:lnTo>
                  <a:lnTo>
                    <a:pt x="493" y="547"/>
                  </a:lnTo>
                  <a:lnTo>
                    <a:pt x="499" y="570"/>
                  </a:lnTo>
                  <a:lnTo>
                    <a:pt x="504" y="604"/>
                  </a:lnTo>
                  <a:lnTo>
                    <a:pt x="507" y="638"/>
                  </a:lnTo>
                  <a:lnTo>
                    <a:pt x="508" y="661"/>
                  </a:lnTo>
                  <a:lnTo>
                    <a:pt x="507" y="675"/>
                  </a:lnTo>
                  <a:lnTo>
                    <a:pt x="506" y="691"/>
                  </a:lnTo>
                  <a:lnTo>
                    <a:pt x="504" y="707"/>
                  </a:lnTo>
                  <a:lnTo>
                    <a:pt x="499" y="724"/>
                  </a:lnTo>
                  <a:lnTo>
                    <a:pt x="492" y="741"/>
                  </a:lnTo>
                  <a:lnTo>
                    <a:pt x="482" y="759"/>
                  </a:lnTo>
                  <a:lnTo>
                    <a:pt x="468" y="775"/>
                  </a:lnTo>
                  <a:lnTo>
                    <a:pt x="450" y="790"/>
                  </a:lnTo>
                  <a:lnTo>
                    <a:pt x="410" y="790"/>
                  </a:lnTo>
                  <a:lnTo>
                    <a:pt x="424" y="791"/>
                  </a:lnTo>
                  <a:lnTo>
                    <a:pt x="436" y="794"/>
                  </a:lnTo>
                  <a:lnTo>
                    <a:pt x="446" y="799"/>
                  </a:lnTo>
                  <a:lnTo>
                    <a:pt x="457" y="805"/>
                  </a:lnTo>
                  <a:lnTo>
                    <a:pt x="463" y="811"/>
                  </a:lnTo>
                  <a:lnTo>
                    <a:pt x="469" y="819"/>
                  </a:lnTo>
                  <a:lnTo>
                    <a:pt x="473" y="828"/>
                  </a:lnTo>
                  <a:lnTo>
                    <a:pt x="474" y="837"/>
                  </a:lnTo>
                  <a:lnTo>
                    <a:pt x="318" y="837"/>
                  </a:lnTo>
                  <a:lnTo>
                    <a:pt x="319" y="823"/>
                  </a:lnTo>
                  <a:lnTo>
                    <a:pt x="325" y="812"/>
                  </a:lnTo>
                  <a:lnTo>
                    <a:pt x="331" y="802"/>
                  </a:lnTo>
                  <a:lnTo>
                    <a:pt x="334" y="797"/>
                  </a:lnTo>
                  <a:lnTo>
                    <a:pt x="338" y="784"/>
                  </a:lnTo>
                  <a:lnTo>
                    <a:pt x="341" y="764"/>
                  </a:lnTo>
                  <a:lnTo>
                    <a:pt x="344" y="739"/>
                  </a:lnTo>
                  <a:lnTo>
                    <a:pt x="346" y="709"/>
                  </a:lnTo>
                  <a:lnTo>
                    <a:pt x="345" y="675"/>
                  </a:lnTo>
                  <a:lnTo>
                    <a:pt x="341" y="636"/>
                  </a:lnTo>
                  <a:lnTo>
                    <a:pt x="334" y="593"/>
                  </a:lnTo>
                  <a:lnTo>
                    <a:pt x="323" y="547"/>
                  </a:lnTo>
                  <a:lnTo>
                    <a:pt x="293" y="547"/>
                  </a:lnTo>
                  <a:lnTo>
                    <a:pt x="279" y="615"/>
                  </a:lnTo>
                  <a:lnTo>
                    <a:pt x="277" y="690"/>
                  </a:lnTo>
                  <a:lnTo>
                    <a:pt x="280" y="755"/>
                  </a:lnTo>
                  <a:lnTo>
                    <a:pt x="287" y="792"/>
                  </a:lnTo>
                  <a:lnTo>
                    <a:pt x="292" y="800"/>
                  </a:lnTo>
                  <a:lnTo>
                    <a:pt x="300" y="812"/>
                  </a:lnTo>
                  <a:lnTo>
                    <a:pt x="304" y="824"/>
                  </a:lnTo>
                  <a:lnTo>
                    <a:pt x="304" y="836"/>
                  </a:lnTo>
                  <a:lnTo>
                    <a:pt x="163" y="836"/>
                  </a:lnTo>
                  <a:lnTo>
                    <a:pt x="164" y="827"/>
                  </a:lnTo>
                  <a:lnTo>
                    <a:pt x="168" y="819"/>
                  </a:lnTo>
                  <a:lnTo>
                    <a:pt x="175" y="811"/>
                  </a:lnTo>
                  <a:lnTo>
                    <a:pt x="183" y="804"/>
                  </a:lnTo>
                  <a:lnTo>
                    <a:pt x="194" y="799"/>
                  </a:lnTo>
                  <a:lnTo>
                    <a:pt x="207" y="794"/>
                  </a:lnTo>
                  <a:lnTo>
                    <a:pt x="219" y="791"/>
                  </a:lnTo>
                  <a:lnTo>
                    <a:pt x="232" y="790"/>
                  </a:lnTo>
                  <a:lnTo>
                    <a:pt x="181" y="790"/>
                  </a:lnTo>
                  <a:lnTo>
                    <a:pt x="166" y="776"/>
                  </a:lnTo>
                  <a:lnTo>
                    <a:pt x="154" y="761"/>
                  </a:lnTo>
                  <a:lnTo>
                    <a:pt x="144" y="744"/>
                  </a:lnTo>
                  <a:lnTo>
                    <a:pt x="137" y="726"/>
                  </a:lnTo>
                  <a:lnTo>
                    <a:pt x="132" y="710"/>
                  </a:lnTo>
                  <a:lnTo>
                    <a:pt x="128" y="695"/>
                  </a:lnTo>
                  <a:lnTo>
                    <a:pt x="126" y="682"/>
                  </a:lnTo>
                  <a:lnTo>
                    <a:pt x="124" y="671"/>
                  </a:lnTo>
                  <a:lnTo>
                    <a:pt x="124" y="646"/>
                  </a:lnTo>
                  <a:lnTo>
                    <a:pt x="126" y="608"/>
                  </a:lnTo>
                  <a:lnTo>
                    <a:pt x="128" y="571"/>
                  </a:lnTo>
                  <a:lnTo>
                    <a:pt x="130" y="547"/>
                  </a:lnTo>
                  <a:lnTo>
                    <a:pt x="119" y="547"/>
                  </a:lnTo>
                  <a:lnTo>
                    <a:pt x="175" y="264"/>
                  </a:lnTo>
                  <a:lnTo>
                    <a:pt x="159" y="275"/>
                  </a:lnTo>
                  <a:lnTo>
                    <a:pt x="143" y="291"/>
                  </a:lnTo>
                  <a:lnTo>
                    <a:pt x="128" y="311"/>
                  </a:lnTo>
                  <a:lnTo>
                    <a:pt x="114" y="332"/>
                  </a:lnTo>
                  <a:lnTo>
                    <a:pt x="103" y="350"/>
                  </a:lnTo>
                  <a:lnTo>
                    <a:pt x="95" y="367"/>
                  </a:lnTo>
                  <a:lnTo>
                    <a:pt x="89" y="378"/>
                  </a:lnTo>
                  <a:lnTo>
                    <a:pt x="87" y="382"/>
                  </a:lnTo>
                  <a:lnTo>
                    <a:pt x="98" y="397"/>
                  </a:lnTo>
                  <a:lnTo>
                    <a:pt x="105" y="410"/>
                  </a:lnTo>
                  <a:lnTo>
                    <a:pt x="110" y="420"/>
                  </a:lnTo>
                  <a:lnTo>
                    <a:pt x="111" y="425"/>
                  </a:lnTo>
                  <a:lnTo>
                    <a:pt x="112" y="428"/>
                  </a:lnTo>
                  <a:lnTo>
                    <a:pt x="113" y="433"/>
                  </a:lnTo>
                  <a:lnTo>
                    <a:pt x="113" y="437"/>
                  </a:lnTo>
                  <a:lnTo>
                    <a:pt x="111" y="441"/>
                  </a:lnTo>
                  <a:lnTo>
                    <a:pt x="106" y="443"/>
                  </a:lnTo>
                  <a:lnTo>
                    <a:pt x="101" y="444"/>
                  </a:lnTo>
                  <a:lnTo>
                    <a:pt x="95" y="443"/>
                  </a:lnTo>
                  <a:lnTo>
                    <a:pt x="89" y="441"/>
                  </a:lnTo>
                  <a:lnTo>
                    <a:pt x="83" y="440"/>
                  </a:lnTo>
                  <a:lnTo>
                    <a:pt x="79" y="437"/>
                  </a:lnTo>
                  <a:lnTo>
                    <a:pt x="75" y="436"/>
                  </a:lnTo>
                  <a:lnTo>
                    <a:pt x="74" y="435"/>
                  </a:lnTo>
                  <a:lnTo>
                    <a:pt x="67" y="459"/>
                  </a:lnTo>
                  <a:lnTo>
                    <a:pt x="0" y="458"/>
                  </a:lnTo>
                  <a:lnTo>
                    <a:pt x="18" y="376"/>
                  </a:lnTo>
                  <a:lnTo>
                    <a:pt x="4" y="372"/>
                  </a:lnTo>
                  <a:lnTo>
                    <a:pt x="13" y="345"/>
                  </a:lnTo>
                  <a:lnTo>
                    <a:pt x="26" y="315"/>
                  </a:lnTo>
                  <a:lnTo>
                    <a:pt x="39" y="284"/>
                  </a:lnTo>
                  <a:lnTo>
                    <a:pt x="56" y="253"/>
                  </a:lnTo>
                  <a:lnTo>
                    <a:pt x="72" y="224"/>
                  </a:lnTo>
                  <a:lnTo>
                    <a:pt x="88" y="198"/>
                  </a:lnTo>
                  <a:lnTo>
                    <a:pt x="102" y="176"/>
                  </a:lnTo>
                  <a:lnTo>
                    <a:pt x="113" y="161"/>
                  </a:lnTo>
                  <a:lnTo>
                    <a:pt x="114" y="160"/>
                  </a:lnTo>
                  <a:lnTo>
                    <a:pt x="115" y="158"/>
                  </a:lnTo>
                  <a:lnTo>
                    <a:pt x="119" y="154"/>
                  </a:lnTo>
                  <a:lnTo>
                    <a:pt x="124" y="148"/>
                  </a:lnTo>
                  <a:lnTo>
                    <a:pt x="129" y="144"/>
                  </a:lnTo>
                  <a:lnTo>
                    <a:pt x="135" y="139"/>
                  </a:lnTo>
                  <a:lnTo>
                    <a:pt x="142" y="134"/>
                  </a:lnTo>
                  <a:lnTo>
                    <a:pt x="149" y="130"/>
                  </a:lnTo>
                  <a:lnTo>
                    <a:pt x="158" y="125"/>
                  </a:lnTo>
                  <a:lnTo>
                    <a:pt x="170" y="122"/>
                  </a:lnTo>
                  <a:lnTo>
                    <a:pt x="181" y="120"/>
                  </a:lnTo>
                  <a:lnTo>
                    <a:pt x="194" y="117"/>
                  </a:lnTo>
                  <a:lnTo>
                    <a:pt x="204" y="115"/>
                  </a:lnTo>
                  <a:lnTo>
                    <a:pt x="215" y="114"/>
                  </a:lnTo>
                  <a:lnTo>
                    <a:pt x="223" y="114"/>
                  </a:lnTo>
                  <a:lnTo>
                    <a:pt x="227" y="114"/>
                  </a:lnTo>
                  <a:lnTo>
                    <a:pt x="234" y="114"/>
                  </a:lnTo>
                  <a:lnTo>
                    <a:pt x="254" y="114"/>
                  </a:lnTo>
                  <a:lnTo>
                    <a:pt x="281" y="114"/>
                  </a:lnTo>
                  <a:lnTo>
                    <a:pt x="314" y="114"/>
                  </a:lnTo>
                  <a:lnTo>
                    <a:pt x="345" y="114"/>
                  </a:lnTo>
                  <a:lnTo>
                    <a:pt x="372" y="114"/>
                  </a:lnTo>
                  <a:lnTo>
                    <a:pt x="392" y="114"/>
                  </a:lnTo>
                  <a:lnTo>
                    <a:pt x="399" y="114"/>
                  </a:lnTo>
                  <a:lnTo>
                    <a:pt x="407" y="114"/>
                  </a:lnTo>
                  <a:lnTo>
                    <a:pt x="415" y="115"/>
                  </a:lnTo>
                  <a:lnTo>
                    <a:pt x="422" y="116"/>
                  </a:lnTo>
                  <a:lnTo>
                    <a:pt x="429" y="117"/>
                  </a:lnTo>
                  <a:lnTo>
                    <a:pt x="435" y="119"/>
                  </a:lnTo>
                  <a:lnTo>
                    <a:pt x="439" y="120"/>
                  </a:lnTo>
                  <a:lnTo>
                    <a:pt x="442" y="121"/>
                  </a:lnTo>
                  <a:lnTo>
                    <a:pt x="443" y="121"/>
                  </a:lnTo>
                  <a:lnTo>
                    <a:pt x="446" y="122"/>
                  </a:lnTo>
                  <a:lnTo>
                    <a:pt x="458" y="124"/>
                  </a:lnTo>
                  <a:lnTo>
                    <a:pt x="473" y="128"/>
                  </a:lnTo>
                  <a:lnTo>
                    <a:pt x="491" y="131"/>
                  </a:lnTo>
                  <a:lnTo>
                    <a:pt x="512" y="134"/>
                  </a:lnTo>
                  <a:lnTo>
                    <a:pt x="533" y="134"/>
                  </a:lnTo>
                  <a:lnTo>
                    <a:pt x="551" y="132"/>
                  </a:lnTo>
                  <a:lnTo>
                    <a:pt x="567" y="127"/>
                  </a:lnTo>
                  <a:lnTo>
                    <a:pt x="575" y="121"/>
                  </a:lnTo>
                  <a:lnTo>
                    <a:pt x="584" y="113"/>
                  </a:lnTo>
                  <a:lnTo>
                    <a:pt x="594" y="104"/>
                  </a:lnTo>
                  <a:lnTo>
                    <a:pt x="602" y="94"/>
                  </a:lnTo>
                  <a:lnTo>
                    <a:pt x="609" y="86"/>
                  </a:lnTo>
                  <a:lnTo>
                    <a:pt x="614" y="79"/>
                  </a:lnTo>
                  <a:lnTo>
                    <a:pt x="618" y="75"/>
                  </a:lnTo>
                  <a:lnTo>
                    <a:pt x="619" y="72"/>
                  </a:lnTo>
                  <a:lnTo>
                    <a:pt x="617" y="63"/>
                  </a:lnTo>
                  <a:lnTo>
                    <a:pt x="614" y="49"/>
                  </a:lnTo>
                  <a:lnTo>
                    <a:pt x="613" y="37"/>
                  </a:lnTo>
                  <a:lnTo>
                    <a:pt x="612" y="31"/>
                  </a:lnTo>
                  <a:lnTo>
                    <a:pt x="616" y="24"/>
                  </a:lnTo>
                  <a:lnTo>
                    <a:pt x="622" y="20"/>
                  </a:lnTo>
                  <a:lnTo>
                    <a:pt x="629" y="18"/>
                  </a:lnTo>
                  <a:lnTo>
                    <a:pt x="635" y="21"/>
                  </a:lnTo>
                  <a:lnTo>
                    <a:pt x="644" y="38"/>
                  </a:lnTo>
                  <a:lnTo>
                    <a:pt x="649" y="33"/>
                  </a:lnTo>
                  <a:lnTo>
                    <a:pt x="658" y="23"/>
                  </a:lnTo>
                  <a:lnTo>
                    <a:pt x="667" y="14"/>
                  </a:lnTo>
                  <a:lnTo>
                    <a:pt x="672" y="9"/>
                  </a:lnTo>
                  <a:lnTo>
                    <a:pt x="677" y="6"/>
                  </a:lnTo>
                  <a:lnTo>
                    <a:pt x="680" y="2"/>
                  </a:lnTo>
                  <a:lnTo>
                    <a:pt x="685" y="1"/>
                  </a:lnTo>
                  <a:lnTo>
                    <a:pt x="690" y="0"/>
                  </a:lnTo>
                  <a:lnTo>
                    <a:pt x="695" y="0"/>
                  </a:lnTo>
                  <a:lnTo>
                    <a:pt x="700" y="1"/>
                  </a:lnTo>
                  <a:lnTo>
                    <a:pt x="703" y="2"/>
                  </a:lnTo>
                  <a:lnTo>
                    <a:pt x="708" y="6"/>
                  </a:lnTo>
                  <a:lnTo>
                    <a:pt x="715" y="15"/>
                  </a:lnTo>
                  <a:lnTo>
                    <a:pt x="717" y="25"/>
                  </a:lnTo>
                  <a:lnTo>
                    <a:pt x="716" y="36"/>
                  </a:lnTo>
                  <a:lnTo>
                    <a:pt x="710" y="45"/>
                  </a:lnTo>
                  <a:lnTo>
                    <a:pt x="709" y="46"/>
                  </a:lnTo>
                  <a:lnTo>
                    <a:pt x="705" y="51"/>
                  </a:lnTo>
                  <a:lnTo>
                    <a:pt x="701" y="56"/>
                  </a:lnTo>
                  <a:lnTo>
                    <a:pt x="695" y="66"/>
                  </a:lnTo>
                  <a:lnTo>
                    <a:pt x="687" y="75"/>
                  </a:lnTo>
                  <a:lnTo>
                    <a:pt x="679" y="86"/>
                  </a:lnTo>
                  <a:lnTo>
                    <a:pt x="670" y="98"/>
                  </a:lnTo>
                  <a:lnTo>
                    <a:pt x="661" y="110"/>
                  </a:lnTo>
                  <a:lnTo>
                    <a:pt x="665" y="119"/>
                  </a:lnTo>
                  <a:lnTo>
                    <a:pt x="659" y="127"/>
                  </a:lnTo>
                  <a:lnTo>
                    <a:pt x="654" y="137"/>
                  </a:lnTo>
                  <a:lnTo>
                    <a:pt x="648" y="147"/>
                  </a:lnTo>
                  <a:lnTo>
                    <a:pt x="642" y="158"/>
                  </a:lnTo>
                  <a:lnTo>
                    <a:pt x="636" y="168"/>
                  </a:lnTo>
                  <a:lnTo>
                    <a:pt x="632" y="178"/>
                  </a:lnTo>
                  <a:lnTo>
                    <a:pt x="626" y="186"/>
                  </a:lnTo>
                  <a:lnTo>
                    <a:pt x="621" y="193"/>
                  </a:lnTo>
                  <a:lnTo>
                    <a:pt x="613" y="201"/>
                  </a:lnTo>
                  <a:lnTo>
                    <a:pt x="606" y="208"/>
                  </a:lnTo>
                  <a:lnTo>
                    <a:pt x="599" y="214"/>
                  </a:lnTo>
                  <a:lnTo>
                    <a:pt x="593" y="219"/>
                  </a:lnTo>
                  <a:lnTo>
                    <a:pt x="586" y="222"/>
                  </a:lnTo>
                  <a:lnTo>
                    <a:pt x="578" y="226"/>
                  </a:lnTo>
                  <a:lnTo>
                    <a:pt x="569" y="229"/>
                  </a:lnTo>
                  <a:lnTo>
                    <a:pt x="560" y="233"/>
                  </a:lnTo>
                  <a:lnTo>
                    <a:pt x="551" y="235"/>
                  </a:lnTo>
                  <a:lnTo>
                    <a:pt x="538" y="236"/>
                  </a:lnTo>
                  <a:lnTo>
                    <a:pt x="525" y="237"/>
                  </a:lnTo>
                  <a:lnTo>
                    <a:pt x="511" y="238"/>
                  </a:lnTo>
                  <a:lnTo>
                    <a:pt x="498" y="238"/>
                  </a:lnTo>
                  <a:lnTo>
                    <a:pt x="488" y="238"/>
                  </a:lnTo>
                  <a:lnTo>
                    <a:pt x="480" y="238"/>
                  </a:lnTo>
                  <a:lnTo>
                    <a:pt x="477" y="23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1"/>
            <p:cNvSpPr>
              <a:spLocks/>
            </p:cNvSpPr>
            <p:nvPr/>
          </p:nvSpPr>
          <p:spPr bwMode="auto">
            <a:xfrm>
              <a:off x="4044" y="3605"/>
              <a:ext cx="315" cy="221"/>
            </a:xfrm>
            <a:custGeom>
              <a:avLst/>
              <a:gdLst/>
              <a:ahLst/>
              <a:cxnLst>
                <a:cxn ang="0">
                  <a:pos x="454" y="229"/>
                </a:cxn>
                <a:cxn ang="0">
                  <a:pos x="471" y="410"/>
                </a:cxn>
                <a:cxn ang="0">
                  <a:pos x="121" y="442"/>
                </a:cxn>
                <a:cxn ang="0">
                  <a:pos x="145" y="159"/>
                </a:cxn>
                <a:cxn ang="0">
                  <a:pos x="119" y="181"/>
                </a:cxn>
                <a:cxn ang="0">
                  <a:pos x="92" y="214"/>
                </a:cxn>
                <a:cxn ang="0">
                  <a:pos x="68" y="253"/>
                </a:cxn>
                <a:cxn ang="0">
                  <a:pos x="51" y="289"/>
                </a:cxn>
                <a:cxn ang="0">
                  <a:pos x="23" y="229"/>
                </a:cxn>
                <a:cxn ang="0">
                  <a:pos x="59" y="157"/>
                </a:cxn>
                <a:cxn ang="0">
                  <a:pos x="84" y="111"/>
                </a:cxn>
                <a:cxn ang="0">
                  <a:pos x="102" y="85"/>
                </a:cxn>
                <a:cxn ang="0">
                  <a:pos x="131" y="57"/>
                </a:cxn>
                <a:cxn ang="0">
                  <a:pos x="142" y="52"/>
                </a:cxn>
                <a:cxn ang="0">
                  <a:pos x="157" y="47"/>
                </a:cxn>
                <a:cxn ang="0">
                  <a:pos x="173" y="42"/>
                </a:cxn>
                <a:cxn ang="0">
                  <a:pos x="188" y="39"/>
                </a:cxn>
                <a:cxn ang="0">
                  <a:pos x="306" y="168"/>
                </a:cxn>
                <a:cxn ang="0">
                  <a:pos x="361" y="38"/>
                </a:cxn>
                <a:cxn ang="0">
                  <a:pos x="370" y="38"/>
                </a:cxn>
                <a:cxn ang="0">
                  <a:pos x="385" y="38"/>
                </a:cxn>
                <a:cxn ang="0">
                  <a:pos x="399" y="38"/>
                </a:cxn>
                <a:cxn ang="0">
                  <a:pos x="411" y="40"/>
                </a:cxn>
                <a:cxn ang="0">
                  <a:pos x="432" y="45"/>
                </a:cxn>
                <a:cxn ang="0">
                  <a:pos x="454" y="50"/>
                </a:cxn>
                <a:cxn ang="0">
                  <a:pos x="470" y="54"/>
                </a:cxn>
                <a:cxn ang="0">
                  <a:pos x="480" y="56"/>
                </a:cxn>
                <a:cxn ang="0">
                  <a:pos x="498" y="57"/>
                </a:cxn>
                <a:cxn ang="0">
                  <a:pos x="515" y="57"/>
                </a:cxn>
                <a:cxn ang="0">
                  <a:pos x="536" y="54"/>
                </a:cxn>
                <a:cxn ang="0">
                  <a:pos x="555" y="47"/>
                </a:cxn>
                <a:cxn ang="0">
                  <a:pos x="570" y="37"/>
                </a:cxn>
                <a:cxn ang="0">
                  <a:pos x="585" y="22"/>
                </a:cxn>
                <a:cxn ang="0">
                  <a:pos x="598" y="7"/>
                </a:cxn>
                <a:cxn ang="0">
                  <a:pos x="630" y="27"/>
                </a:cxn>
                <a:cxn ang="0">
                  <a:pos x="619" y="45"/>
                </a:cxn>
                <a:cxn ang="0">
                  <a:pos x="606" y="64"/>
                </a:cxn>
                <a:cxn ang="0">
                  <a:pos x="593" y="83"/>
                </a:cxn>
                <a:cxn ang="0">
                  <a:pos x="581" y="98"/>
                </a:cxn>
                <a:cxn ang="0">
                  <a:pos x="568" y="109"/>
                </a:cxn>
                <a:cxn ang="0">
                  <a:pos x="558" y="116"/>
                </a:cxn>
                <a:cxn ang="0">
                  <a:pos x="544" y="122"/>
                </a:cxn>
                <a:cxn ang="0">
                  <a:pos x="521" y="128"/>
                </a:cxn>
                <a:cxn ang="0">
                  <a:pos x="502" y="130"/>
                </a:cxn>
                <a:cxn ang="0">
                  <a:pos x="476" y="131"/>
                </a:cxn>
                <a:cxn ang="0">
                  <a:pos x="450" y="131"/>
                </a:cxn>
                <a:cxn ang="0">
                  <a:pos x="440" y="131"/>
                </a:cxn>
              </a:cxnLst>
              <a:rect l="0" t="0" r="r" b="b"/>
              <a:pathLst>
                <a:path w="630" h="442">
                  <a:moveTo>
                    <a:pt x="440" y="131"/>
                  </a:moveTo>
                  <a:lnTo>
                    <a:pt x="454" y="229"/>
                  </a:lnTo>
                  <a:lnTo>
                    <a:pt x="464" y="330"/>
                  </a:lnTo>
                  <a:lnTo>
                    <a:pt x="471" y="410"/>
                  </a:lnTo>
                  <a:lnTo>
                    <a:pt x="473" y="442"/>
                  </a:lnTo>
                  <a:lnTo>
                    <a:pt x="121" y="442"/>
                  </a:lnTo>
                  <a:lnTo>
                    <a:pt x="174" y="152"/>
                  </a:lnTo>
                  <a:lnTo>
                    <a:pt x="145" y="159"/>
                  </a:lnTo>
                  <a:lnTo>
                    <a:pt x="132" y="168"/>
                  </a:lnTo>
                  <a:lnTo>
                    <a:pt x="119" y="181"/>
                  </a:lnTo>
                  <a:lnTo>
                    <a:pt x="106" y="197"/>
                  </a:lnTo>
                  <a:lnTo>
                    <a:pt x="92" y="214"/>
                  </a:lnTo>
                  <a:lnTo>
                    <a:pt x="79" y="233"/>
                  </a:lnTo>
                  <a:lnTo>
                    <a:pt x="68" y="253"/>
                  </a:lnTo>
                  <a:lnTo>
                    <a:pt x="59" y="271"/>
                  </a:lnTo>
                  <a:lnTo>
                    <a:pt x="51" y="289"/>
                  </a:lnTo>
                  <a:lnTo>
                    <a:pt x="0" y="277"/>
                  </a:lnTo>
                  <a:lnTo>
                    <a:pt x="23" y="229"/>
                  </a:lnTo>
                  <a:lnTo>
                    <a:pt x="42" y="190"/>
                  </a:lnTo>
                  <a:lnTo>
                    <a:pt x="59" y="157"/>
                  </a:lnTo>
                  <a:lnTo>
                    <a:pt x="72" y="132"/>
                  </a:lnTo>
                  <a:lnTo>
                    <a:pt x="84" y="111"/>
                  </a:lnTo>
                  <a:lnTo>
                    <a:pt x="94" y="96"/>
                  </a:lnTo>
                  <a:lnTo>
                    <a:pt x="102" y="85"/>
                  </a:lnTo>
                  <a:lnTo>
                    <a:pt x="110" y="75"/>
                  </a:lnTo>
                  <a:lnTo>
                    <a:pt x="131" y="57"/>
                  </a:lnTo>
                  <a:lnTo>
                    <a:pt x="136" y="55"/>
                  </a:lnTo>
                  <a:lnTo>
                    <a:pt x="142" y="52"/>
                  </a:lnTo>
                  <a:lnTo>
                    <a:pt x="148" y="49"/>
                  </a:lnTo>
                  <a:lnTo>
                    <a:pt x="157" y="47"/>
                  </a:lnTo>
                  <a:lnTo>
                    <a:pt x="165" y="45"/>
                  </a:lnTo>
                  <a:lnTo>
                    <a:pt x="173" y="42"/>
                  </a:lnTo>
                  <a:lnTo>
                    <a:pt x="181" y="40"/>
                  </a:lnTo>
                  <a:lnTo>
                    <a:pt x="188" y="39"/>
                  </a:lnTo>
                  <a:lnTo>
                    <a:pt x="229" y="39"/>
                  </a:lnTo>
                  <a:lnTo>
                    <a:pt x="306" y="168"/>
                  </a:lnTo>
                  <a:lnTo>
                    <a:pt x="359" y="38"/>
                  </a:lnTo>
                  <a:lnTo>
                    <a:pt x="361" y="38"/>
                  </a:lnTo>
                  <a:lnTo>
                    <a:pt x="365" y="38"/>
                  </a:lnTo>
                  <a:lnTo>
                    <a:pt x="370" y="38"/>
                  </a:lnTo>
                  <a:lnTo>
                    <a:pt x="377" y="38"/>
                  </a:lnTo>
                  <a:lnTo>
                    <a:pt x="385" y="38"/>
                  </a:lnTo>
                  <a:lnTo>
                    <a:pt x="392" y="38"/>
                  </a:lnTo>
                  <a:lnTo>
                    <a:pt x="399" y="38"/>
                  </a:lnTo>
                  <a:lnTo>
                    <a:pt x="404" y="39"/>
                  </a:lnTo>
                  <a:lnTo>
                    <a:pt x="411" y="40"/>
                  </a:lnTo>
                  <a:lnTo>
                    <a:pt x="420" y="42"/>
                  </a:lnTo>
                  <a:lnTo>
                    <a:pt x="432" y="45"/>
                  </a:lnTo>
                  <a:lnTo>
                    <a:pt x="443" y="48"/>
                  </a:lnTo>
                  <a:lnTo>
                    <a:pt x="454" y="50"/>
                  </a:lnTo>
                  <a:lnTo>
                    <a:pt x="463" y="53"/>
                  </a:lnTo>
                  <a:lnTo>
                    <a:pt x="470" y="54"/>
                  </a:lnTo>
                  <a:lnTo>
                    <a:pt x="472" y="55"/>
                  </a:lnTo>
                  <a:lnTo>
                    <a:pt x="480" y="56"/>
                  </a:lnTo>
                  <a:lnTo>
                    <a:pt x="490" y="56"/>
                  </a:lnTo>
                  <a:lnTo>
                    <a:pt x="498" y="57"/>
                  </a:lnTo>
                  <a:lnTo>
                    <a:pt x="507" y="57"/>
                  </a:lnTo>
                  <a:lnTo>
                    <a:pt x="515" y="57"/>
                  </a:lnTo>
                  <a:lnTo>
                    <a:pt x="525" y="56"/>
                  </a:lnTo>
                  <a:lnTo>
                    <a:pt x="536" y="54"/>
                  </a:lnTo>
                  <a:lnTo>
                    <a:pt x="547" y="50"/>
                  </a:lnTo>
                  <a:lnTo>
                    <a:pt x="555" y="47"/>
                  </a:lnTo>
                  <a:lnTo>
                    <a:pt x="563" y="42"/>
                  </a:lnTo>
                  <a:lnTo>
                    <a:pt x="570" y="37"/>
                  </a:lnTo>
                  <a:lnTo>
                    <a:pt x="578" y="30"/>
                  </a:lnTo>
                  <a:lnTo>
                    <a:pt x="585" y="22"/>
                  </a:lnTo>
                  <a:lnTo>
                    <a:pt x="592" y="15"/>
                  </a:lnTo>
                  <a:lnTo>
                    <a:pt x="598" y="7"/>
                  </a:lnTo>
                  <a:lnTo>
                    <a:pt x="605" y="0"/>
                  </a:lnTo>
                  <a:lnTo>
                    <a:pt x="630" y="27"/>
                  </a:lnTo>
                  <a:lnTo>
                    <a:pt x="624" y="35"/>
                  </a:lnTo>
                  <a:lnTo>
                    <a:pt x="619" y="45"/>
                  </a:lnTo>
                  <a:lnTo>
                    <a:pt x="613" y="55"/>
                  </a:lnTo>
                  <a:lnTo>
                    <a:pt x="606" y="64"/>
                  </a:lnTo>
                  <a:lnTo>
                    <a:pt x="600" y="73"/>
                  </a:lnTo>
                  <a:lnTo>
                    <a:pt x="593" y="83"/>
                  </a:lnTo>
                  <a:lnTo>
                    <a:pt x="586" y="91"/>
                  </a:lnTo>
                  <a:lnTo>
                    <a:pt x="581" y="98"/>
                  </a:lnTo>
                  <a:lnTo>
                    <a:pt x="574" y="103"/>
                  </a:lnTo>
                  <a:lnTo>
                    <a:pt x="568" y="109"/>
                  </a:lnTo>
                  <a:lnTo>
                    <a:pt x="563" y="113"/>
                  </a:lnTo>
                  <a:lnTo>
                    <a:pt x="558" y="116"/>
                  </a:lnTo>
                  <a:lnTo>
                    <a:pt x="552" y="118"/>
                  </a:lnTo>
                  <a:lnTo>
                    <a:pt x="544" y="122"/>
                  </a:lnTo>
                  <a:lnTo>
                    <a:pt x="533" y="124"/>
                  </a:lnTo>
                  <a:lnTo>
                    <a:pt x="521" y="128"/>
                  </a:lnTo>
                  <a:lnTo>
                    <a:pt x="514" y="129"/>
                  </a:lnTo>
                  <a:lnTo>
                    <a:pt x="502" y="130"/>
                  </a:lnTo>
                  <a:lnTo>
                    <a:pt x="490" y="130"/>
                  </a:lnTo>
                  <a:lnTo>
                    <a:pt x="476" y="131"/>
                  </a:lnTo>
                  <a:lnTo>
                    <a:pt x="462" y="131"/>
                  </a:lnTo>
                  <a:lnTo>
                    <a:pt x="450" y="131"/>
                  </a:lnTo>
                  <a:lnTo>
                    <a:pt x="443" y="131"/>
                  </a:lnTo>
                  <a:lnTo>
                    <a:pt x="440" y="131"/>
                  </a:lnTo>
                  <a:close/>
                </a:path>
              </a:pathLst>
            </a:custGeom>
            <a:solidFill>
              <a:srgbClr val="B53D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2"/>
            <p:cNvSpPr>
              <a:spLocks/>
            </p:cNvSpPr>
            <p:nvPr/>
          </p:nvSpPr>
          <p:spPr bwMode="auto">
            <a:xfrm>
              <a:off x="4139" y="3620"/>
              <a:ext cx="104" cy="72"/>
            </a:xfrm>
            <a:custGeom>
              <a:avLst/>
              <a:gdLst/>
              <a:ahLst/>
              <a:cxnLst>
                <a:cxn ang="0">
                  <a:pos x="28" y="47"/>
                </a:cxn>
                <a:cxn ang="0">
                  <a:pos x="0" y="28"/>
                </a:cxn>
                <a:cxn ang="0">
                  <a:pos x="22" y="2"/>
                </a:cxn>
                <a:cxn ang="0">
                  <a:pos x="36" y="2"/>
                </a:cxn>
                <a:cxn ang="0">
                  <a:pos x="17" y="26"/>
                </a:cxn>
                <a:cxn ang="0">
                  <a:pos x="44" y="46"/>
                </a:cxn>
                <a:cxn ang="0">
                  <a:pos x="41" y="49"/>
                </a:cxn>
                <a:cxn ang="0">
                  <a:pos x="35" y="55"/>
                </a:cxn>
                <a:cxn ang="0">
                  <a:pos x="29" y="62"/>
                </a:cxn>
                <a:cxn ang="0">
                  <a:pos x="26" y="65"/>
                </a:cxn>
                <a:cxn ang="0">
                  <a:pos x="115" y="129"/>
                </a:cxn>
                <a:cxn ang="0">
                  <a:pos x="183" y="63"/>
                </a:cxn>
                <a:cxn ang="0">
                  <a:pos x="168" y="45"/>
                </a:cxn>
                <a:cxn ang="0">
                  <a:pos x="192" y="26"/>
                </a:cxn>
                <a:cxn ang="0">
                  <a:pos x="177" y="0"/>
                </a:cxn>
                <a:cxn ang="0">
                  <a:pos x="190" y="1"/>
                </a:cxn>
                <a:cxn ang="0">
                  <a:pos x="207" y="28"/>
                </a:cxn>
                <a:cxn ang="0">
                  <a:pos x="183" y="47"/>
                </a:cxn>
                <a:cxn ang="0">
                  <a:pos x="202" y="66"/>
                </a:cxn>
                <a:cxn ang="0">
                  <a:pos x="118" y="144"/>
                </a:cxn>
                <a:cxn ang="0">
                  <a:pos x="7" y="70"/>
                </a:cxn>
                <a:cxn ang="0">
                  <a:pos x="28" y="47"/>
                </a:cxn>
              </a:cxnLst>
              <a:rect l="0" t="0" r="r" b="b"/>
              <a:pathLst>
                <a:path w="207" h="144">
                  <a:moveTo>
                    <a:pt x="28" y="47"/>
                  </a:moveTo>
                  <a:lnTo>
                    <a:pt x="0" y="28"/>
                  </a:lnTo>
                  <a:lnTo>
                    <a:pt x="22" y="2"/>
                  </a:lnTo>
                  <a:lnTo>
                    <a:pt x="36" y="2"/>
                  </a:lnTo>
                  <a:lnTo>
                    <a:pt x="17" y="26"/>
                  </a:lnTo>
                  <a:lnTo>
                    <a:pt x="44" y="46"/>
                  </a:lnTo>
                  <a:lnTo>
                    <a:pt x="41" y="49"/>
                  </a:lnTo>
                  <a:lnTo>
                    <a:pt x="35" y="55"/>
                  </a:lnTo>
                  <a:lnTo>
                    <a:pt x="29" y="62"/>
                  </a:lnTo>
                  <a:lnTo>
                    <a:pt x="26" y="65"/>
                  </a:lnTo>
                  <a:lnTo>
                    <a:pt x="115" y="129"/>
                  </a:lnTo>
                  <a:lnTo>
                    <a:pt x="183" y="63"/>
                  </a:lnTo>
                  <a:lnTo>
                    <a:pt x="168" y="45"/>
                  </a:lnTo>
                  <a:lnTo>
                    <a:pt x="192" y="26"/>
                  </a:lnTo>
                  <a:lnTo>
                    <a:pt x="177" y="0"/>
                  </a:lnTo>
                  <a:lnTo>
                    <a:pt x="190" y="1"/>
                  </a:lnTo>
                  <a:lnTo>
                    <a:pt x="207" y="28"/>
                  </a:lnTo>
                  <a:lnTo>
                    <a:pt x="183" y="47"/>
                  </a:lnTo>
                  <a:lnTo>
                    <a:pt x="202" y="66"/>
                  </a:lnTo>
                  <a:lnTo>
                    <a:pt x="118" y="144"/>
                  </a:lnTo>
                  <a:lnTo>
                    <a:pt x="7" y="70"/>
                  </a:lnTo>
                  <a:lnTo>
                    <a:pt x="28" y="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3"/>
            <p:cNvSpPr>
              <a:spLocks/>
            </p:cNvSpPr>
            <p:nvPr/>
          </p:nvSpPr>
          <p:spPr bwMode="auto">
            <a:xfrm>
              <a:off x="4168" y="3624"/>
              <a:ext cx="48" cy="55"/>
            </a:xfrm>
            <a:custGeom>
              <a:avLst/>
              <a:gdLst/>
              <a:ahLst/>
              <a:cxnLst>
                <a:cxn ang="0">
                  <a:pos x="95" y="0"/>
                </a:cxn>
                <a:cxn ang="0">
                  <a:pos x="0" y="0"/>
                </a:cxn>
                <a:cxn ang="0">
                  <a:pos x="56" y="109"/>
                </a:cxn>
                <a:cxn ang="0">
                  <a:pos x="95" y="0"/>
                </a:cxn>
              </a:cxnLst>
              <a:rect l="0" t="0" r="r" b="b"/>
              <a:pathLst>
                <a:path w="95" h="109">
                  <a:moveTo>
                    <a:pt x="95" y="0"/>
                  </a:moveTo>
                  <a:lnTo>
                    <a:pt x="0" y="0"/>
                  </a:lnTo>
                  <a:lnTo>
                    <a:pt x="56" y="109"/>
                  </a:lnTo>
                  <a:lnTo>
                    <a:pt x="9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4"/>
            <p:cNvSpPr>
              <a:spLocks/>
            </p:cNvSpPr>
            <p:nvPr/>
          </p:nvSpPr>
          <p:spPr bwMode="auto">
            <a:xfrm>
              <a:off x="4181" y="3620"/>
              <a:ext cx="24" cy="64"/>
            </a:xfrm>
            <a:custGeom>
              <a:avLst/>
              <a:gdLst/>
              <a:ahLst/>
              <a:cxnLst>
                <a:cxn ang="0">
                  <a:pos x="29" y="128"/>
                </a:cxn>
                <a:cxn ang="0">
                  <a:pos x="0" y="74"/>
                </a:cxn>
                <a:cxn ang="0">
                  <a:pos x="16" y="27"/>
                </a:cxn>
                <a:cxn ang="0">
                  <a:pos x="14" y="25"/>
                </a:cxn>
                <a:cxn ang="0">
                  <a:pos x="12" y="21"/>
                </a:cxn>
                <a:cxn ang="0">
                  <a:pos x="10" y="18"/>
                </a:cxn>
                <a:cxn ang="0">
                  <a:pos x="9" y="15"/>
                </a:cxn>
                <a:cxn ang="0">
                  <a:pos x="10" y="9"/>
                </a:cxn>
                <a:cxn ang="0">
                  <a:pos x="14" y="4"/>
                </a:cxn>
                <a:cxn ang="0">
                  <a:pos x="19" y="1"/>
                </a:cxn>
                <a:cxn ang="0">
                  <a:pos x="24" y="0"/>
                </a:cxn>
                <a:cxn ang="0">
                  <a:pos x="31" y="1"/>
                </a:cxn>
                <a:cxn ang="0">
                  <a:pos x="36" y="4"/>
                </a:cxn>
                <a:cxn ang="0">
                  <a:pos x="39" y="9"/>
                </a:cxn>
                <a:cxn ang="0">
                  <a:pos x="40" y="15"/>
                </a:cxn>
                <a:cxn ang="0">
                  <a:pos x="39" y="19"/>
                </a:cxn>
                <a:cxn ang="0">
                  <a:pos x="38" y="23"/>
                </a:cxn>
                <a:cxn ang="0">
                  <a:pos x="36" y="25"/>
                </a:cxn>
                <a:cxn ang="0">
                  <a:pos x="32" y="27"/>
                </a:cxn>
                <a:cxn ang="0">
                  <a:pos x="47" y="73"/>
                </a:cxn>
                <a:cxn ang="0">
                  <a:pos x="29" y="128"/>
                </a:cxn>
              </a:cxnLst>
              <a:rect l="0" t="0" r="r" b="b"/>
              <a:pathLst>
                <a:path w="47" h="128">
                  <a:moveTo>
                    <a:pt x="29" y="128"/>
                  </a:moveTo>
                  <a:lnTo>
                    <a:pt x="0" y="74"/>
                  </a:lnTo>
                  <a:lnTo>
                    <a:pt x="16" y="27"/>
                  </a:lnTo>
                  <a:lnTo>
                    <a:pt x="14" y="25"/>
                  </a:lnTo>
                  <a:lnTo>
                    <a:pt x="12" y="21"/>
                  </a:lnTo>
                  <a:lnTo>
                    <a:pt x="10" y="18"/>
                  </a:lnTo>
                  <a:lnTo>
                    <a:pt x="9" y="15"/>
                  </a:lnTo>
                  <a:lnTo>
                    <a:pt x="10" y="9"/>
                  </a:lnTo>
                  <a:lnTo>
                    <a:pt x="14" y="4"/>
                  </a:lnTo>
                  <a:lnTo>
                    <a:pt x="19" y="1"/>
                  </a:lnTo>
                  <a:lnTo>
                    <a:pt x="24" y="0"/>
                  </a:lnTo>
                  <a:lnTo>
                    <a:pt x="31" y="1"/>
                  </a:lnTo>
                  <a:lnTo>
                    <a:pt x="36" y="4"/>
                  </a:lnTo>
                  <a:lnTo>
                    <a:pt x="39" y="9"/>
                  </a:lnTo>
                  <a:lnTo>
                    <a:pt x="40" y="15"/>
                  </a:lnTo>
                  <a:lnTo>
                    <a:pt x="39" y="19"/>
                  </a:lnTo>
                  <a:lnTo>
                    <a:pt x="38" y="23"/>
                  </a:lnTo>
                  <a:lnTo>
                    <a:pt x="36" y="25"/>
                  </a:lnTo>
                  <a:lnTo>
                    <a:pt x="32" y="27"/>
                  </a:lnTo>
                  <a:lnTo>
                    <a:pt x="47" y="73"/>
                  </a:lnTo>
                  <a:lnTo>
                    <a:pt x="29" y="1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5"/>
            <p:cNvSpPr>
              <a:spLocks/>
            </p:cNvSpPr>
            <p:nvPr/>
          </p:nvSpPr>
          <p:spPr bwMode="auto">
            <a:xfrm>
              <a:off x="4191" y="3702"/>
              <a:ext cx="13" cy="12"/>
            </a:xfrm>
            <a:custGeom>
              <a:avLst/>
              <a:gdLst/>
              <a:ahLst/>
              <a:cxnLst>
                <a:cxn ang="0">
                  <a:pos x="13" y="24"/>
                </a:cxn>
                <a:cxn ang="0">
                  <a:pos x="17" y="23"/>
                </a:cxn>
                <a:cxn ang="0">
                  <a:pos x="21" y="21"/>
                </a:cxn>
                <a:cxn ang="0">
                  <a:pos x="23" y="17"/>
                </a:cxn>
                <a:cxn ang="0">
                  <a:pos x="24" y="13"/>
                </a:cxn>
                <a:cxn ang="0">
                  <a:pos x="23" y="8"/>
                </a:cxn>
                <a:cxn ang="0">
                  <a:pos x="21" y="4"/>
                </a:cxn>
                <a:cxn ang="0">
                  <a:pos x="17" y="1"/>
                </a:cxn>
                <a:cxn ang="0">
                  <a:pos x="13" y="0"/>
                </a:cxn>
                <a:cxn ang="0">
                  <a:pos x="8" y="1"/>
                </a:cxn>
                <a:cxn ang="0">
                  <a:pos x="3" y="4"/>
                </a:cxn>
                <a:cxn ang="0">
                  <a:pos x="1" y="8"/>
                </a:cxn>
                <a:cxn ang="0">
                  <a:pos x="0" y="13"/>
                </a:cxn>
                <a:cxn ang="0">
                  <a:pos x="1" y="17"/>
                </a:cxn>
                <a:cxn ang="0">
                  <a:pos x="3" y="21"/>
                </a:cxn>
                <a:cxn ang="0">
                  <a:pos x="8" y="23"/>
                </a:cxn>
                <a:cxn ang="0">
                  <a:pos x="13" y="24"/>
                </a:cxn>
              </a:cxnLst>
              <a:rect l="0" t="0" r="r" b="b"/>
              <a:pathLst>
                <a:path w="24" h="24">
                  <a:moveTo>
                    <a:pt x="13" y="24"/>
                  </a:moveTo>
                  <a:lnTo>
                    <a:pt x="17" y="23"/>
                  </a:lnTo>
                  <a:lnTo>
                    <a:pt x="21" y="21"/>
                  </a:lnTo>
                  <a:lnTo>
                    <a:pt x="23" y="17"/>
                  </a:lnTo>
                  <a:lnTo>
                    <a:pt x="24" y="13"/>
                  </a:lnTo>
                  <a:lnTo>
                    <a:pt x="23" y="8"/>
                  </a:lnTo>
                  <a:lnTo>
                    <a:pt x="21" y="4"/>
                  </a:lnTo>
                  <a:lnTo>
                    <a:pt x="17" y="1"/>
                  </a:lnTo>
                  <a:lnTo>
                    <a:pt x="13" y="0"/>
                  </a:lnTo>
                  <a:lnTo>
                    <a:pt x="8" y="1"/>
                  </a:lnTo>
                  <a:lnTo>
                    <a:pt x="3" y="4"/>
                  </a:lnTo>
                  <a:lnTo>
                    <a:pt x="1" y="8"/>
                  </a:lnTo>
                  <a:lnTo>
                    <a:pt x="0" y="13"/>
                  </a:lnTo>
                  <a:lnTo>
                    <a:pt x="1" y="17"/>
                  </a:lnTo>
                  <a:lnTo>
                    <a:pt x="3" y="21"/>
                  </a:lnTo>
                  <a:lnTo>
                    <a:pt x="8" y="23"/>
                  </a:lnTo>
                  <a:lnTo>
                    <a:pt x="13"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6"/>
            <p:cNvSpPr>
              <a:spLocks/>
            </p:cNvSpPr>
            <p:nvPr/>
          </p:nvSpPr>
          <p:spPr bwMode="auto">
            <a:xfrm>
              <a:off x="4191" y="3726"/>
              <a:ext cx="12" cy="12"/>
            </a:xfrm>
            <a:custGeom>
              <a:avLst/>
              <a:gdLst/>
              <a:ahLst/>
              <a:cxnLst>
                <a:cxn ang="0">
                  <a:pos x="11" y="24"/>
                </a:cxn>
                <a:cxn ang="0">
                  <a:pos x="16" y="23"/>
                </a:cxn>
                <a:cxn ang="0">
                  <a:pos x="20" y="20"/>
                </a:cxn>
                <a:cxn ang="0">
                  <a:pos x="23" y="16"/>
                </a:cxn>
                <a:cxn ang="0">
                  <a:pos x="24" y="11"/>
                </a:cxn>
                <a:cxn ang="0">
                  <a:pos x="23" y="6"/>
                </a:cxn>
                <a:cxn ang="0">
                  <a:pos x="20" y="3"/>
                </a:cxn>
                <a:cxn ang="0">
                  <a:pos x="16" y="1"/>
                </a:cxn>
                <a:cxn ang="0">
                  <a:pos x="11" y="0"/>
                </a:cxn>
                <a:cxn ang="0">
                  <a:pos x="7" y="1"/>
                </a:cxn>
                <a:cxn ang="0">
                  <a:pos x="3" y="3"/>
                </a:cxn>
                <a:cxn ang="0">
                  <a:pos x="1" y="6"/>
                </a:cxn>
                <a:cxn ang="0">
                  <a:pos x="0" y="11"/>
                </a:cxn>
                <a:cxn ang="0">
                  <a:pos x="1" y="16"/>
                </a:cxn>
                <a:cxn ang="0">
                  <a:pos x="3" y="20"/>
                </a:cxn>
                <a:cxn ang="0">
                  <a:pos x="7" y="23"/>
                </a:cxn>
                <a:cxn ang="0">
                  <a:pos x="11" y="24"/>
                </a:cxn>
              </a:cxnLst>
              <a:rect l="0" t="0" r="r" b="b"/>
              <a:pathLst>
                <a:path w="24" h="24">
                  <a:moveTo>
                    <a:pt x="11" y="24"/>
                  </a:moveTo>
                  <a:lnTo>
                    <a:pt x="16" y="23"/>
                  </a:lnTo>
                  <a:lnTo>
                    <a:pt x="20" y="20"/>
                  </a:lnTo>
                  <a:lnTo>
                    <a:pt x="23" y="16"/>
                  </a:lnTo>
                  <a:lnTo>
                    <a:pt x="24" y="11"/>
                  </a:lnTo>
                  <a:lnTo>
                    <a:pt x="23" y="6"/>
                  </a:lnTo>
                  <a:lnTo>
                    <a:pt x="20" y="3"/>
                  </a:lnTo>
                  <a:lnTo>
                    <a:pt x="16" y="1"/>
                  </a:lnTo>
                  <a:lnTo>
                    <a:pt x="11" y="0"/>
                  </a:lnTo>
                  <a:lnTo>
                    <a:pt x="7" y="1"/>
                  </a:lnTo>
                  <a:lnTo>
                    <a:pt x="3" y="3"/>
                  </a:lnTo>
                  <a:lnTo>
                    <a:pt x="1" y="6"/>
                  </a:lnTo>
                  <a:lnTo>
                    <a:pt x="0" y="11"/>
                  </a:lnTo>
                  <a:lnTo>
                    <a:pt x="1" y="16"/>
                  </a:lnTo>
                  <a:lnTo>
                    <a:pt x="3" y="20"/>
                  </a:lnTo>
                  <a:lnTo>
                    <a:pt x="7" y="23"/>
                  </a:lnTo>
                  <a:lnTo>
                    <a:pt x="11"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7"/>
            <p:cNvSpPr>
              <a:spLocks/>
            </p:cNvSpPr>
            <p:nvPr/>
          </p:nvSpPr>
          <p:spPr bwMode="auto">
            <a:xfrm>
              <a:off x="4189" y="3749"/>
              <a:ext cx="12" cy="12"/>
            </a:xfrm>
            <a:custGeom>
              <a:avLst/>
              <a:gdLst/>
              <a:ahLst/>
              <a:cxnLst>
                <a:cxn ang="0">
                  <a:pos x="13" y="25"/>
                </a:cxn>
                <a:cxn ang="0">
                  <a:pos x="17" y="23"/>
                </a:cxn>
                <a:cxn ang="0">
                  <a:pos x="21" y="21"/>
                </a:cxn>
                <a:cxn ang="0">
                  <a:pos x="23" y="18"/>
                </a:cxn>
                <a:cxn ang="0">
                  <a:pos x="24" y="13"/>
                </a:cxn>
                <a:cxn ang="0">
                  <a:pos x="23" y="9"/>
                </a:cxn>
                <a:cxn ang="0">
                  <a:pos x="21" y="4"/>
                </a:cxn>
                <a:cxn ang="0">
                  <a:pos x="17" y="2"/>
                </a:cxn>
                <a:cxn ang="0">
                  <a:pos x="13" y="0"/>
                </a:cxn>
                <a:cxn ang="0">
                  <a:pos x="8" y="2"/>
                </a:cxn>
                <a:cxn ang="0">
                  <a:pos x="4" y="4"/>
                </a:cxn>
                <a:cxn ang="0">
                  <a:pos x="1" y="9"/>
                </a:cxn>
                <a:cxn ang="0">
                  <a:pos x="0" y="13"/>
                </a:cxn>
                <a:cxn ang="0">
                  <a:pos x="1" y="18"/>
                </a:cxn>
                <a:cxn ang="0">
                  <a:pos x="4" y="21"/>
                </a:cxn>
                <a:cxn ang="0">
                  <a:pos x="8" y="23"/>
                </a:cxn>
                <a:cxn ang="0">
                  <a:pos x="13" y="25"/>
                </a:cxn>
              </a:cxnLst>
              <a:rect l="0" t="0" r="r" b="b"/>
              <a:pathLst>
                <a:path w="24" h="25">
                  <a:moveTo>
                    <a:pt x="13" y="25"/>
                  </a:moveTo>
                  <a:lnTo>
                    <a:pt x="17" y="23"/>
                  </a:lnTo>
                  <a:lnTo>
                    <a:pt x="21" y="21"/>
                  </a:lnTo>
                  <a:lnTo>
                    <a:pt x="23" y="18"/>
                  </a:lnTo>
                  <a:lnTo>
                    <a:pt x="24" y="13"/>
                  </a:lnTo>
                  <a:lnTo>
                    <a:pt x="23" y="9"/>
                  </a:lnTo>
                  <a:lnTo>
                    <a:pt x="21" y="4"/>
                  </a:lnTo>
                  <a:lnTo>
                    <a:pt x="17" y="2"/>
                  </a:lnTo>
                  <a:lnTo>
                    <a:pt x="13" y="0"/>
                  </a:lnTo>
                  <a:lnTo>
                    <a:pt x="8" y="2"/>
                  </a:lnTo>
                  <a:lnTo>
                    <a:pt x="4" y="4"/>
                  </a:lnTo>
                  <a:lnTo>
                    <a:pt x="1" y="9"/>
                  </a:lnTo>
                  <a:lnTo>
                    <a:pt x="0" y="13"/>
                  </a:lnTo>
                  <a:lnTo>
                    <a:pt x="1" y="18"/>
                  </a:lnTo>
                  <a:lnTo>
                    <a:pt x="4" y="21"/>
                  </a:lnTo>
                  <a:lnTo>
                    <a:pt x="8" y="23"/>
                  </a:lnTo>
                  <a:lnTo>
                    <a:pt x="13" y="2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8"/>
            <p:cNvSpPr>
              <a:spLocks/>
            </p:cNvSpPr>
            <p:nvPr/>
          </p:nvSpPr>
          <p:spPr bwMode="auto">
            <a:xfrm>
              <a:off x="4346" y="3570"/>
              <a:ext cx="38" cy="39"/>
            </a:xfrm>
            <a:custGeom>
              <a:avLst/>
              <a:gdLst/>
              <a:ahLst/>
              <a:cxnLst>
                <a:cxn ang="0">
                  <a:pos x="71" y="5"/>
                </a:cxn>
                <a:cxn ang="0">
                  <a:pos x="67" y="3"/>
                </a:cxn>
                <a:cxn ang="0">
                  <a:pos x="62" y="0"/>
                </a:cxn>
                <a:cxn ang="0">
                  <a:pos x="57" y="2"/>
                </a:cxn>
                <a:cxn ang="0">
                  <a:pos x="53" y="4"/>
                </a:cxn>
                <a:cxn ang="0">
                  <a:pos x="48" y="8"/>
                </a:cxn>
                <a:cxn ang="0">
                  <a:pos x="38" y="20"/>
                </a:cxn>
                <a:cxn ang="0">
                  <a:pos x="27" y="31"/>
                </a:cxn>
                <a:cxn ang="0">
                  <a:pos x="19" y="38"/>
                </a:cxn>
                <a:cxn ang="0">
                  <a:pos x="16" y="36"/>
                </a:cxn>
                <a:cxn ang="0">
                  <a:pos x="11" y="29"/>
                </a:cxn>
                <a:cxn ang="0">
                  <a:pos x="8" y="21"/>
                </a:cxn>
                <a:cxn ang="0">
                  <a:pos x="4" y="18"/>
                </a:cxn>
                <a:cxn ang="0">
                  <a:pos x="3" y="18"/>
                </a:cxn>
                <a:cxn ang="0">
                  <a:pos x="1" y="18"/>
                </a:cxn>
                <a:cxn ang="0">
                  <a:pos x="0" y="19"/>
                </a:cxn>
                <a:cxn ang="0">
                  <a:pos x="0" y="21"/>
                </a:cxn>
                <a:cxn ang="0">
                  <a:pos x="1" y="28"/>
                </a:cxn>
                <a:cxn ang="0">
                  <a:pos x="4" y="42"/>
                </a:cxn>
                <a:cxn ang="0">
                  <a:pos x="7" y="57"/>
                </a:cxn>
                <a:cxn ang="0">
                  <a:pos x="8" y="64"/>
                </a:cxn>
                <a:cxn ang="0">
                  <a:pos x="23" y="80"/>
                </a:cxn>
                <a:cxn ang="0">
                  <a:pos x="26" y="74"/>
                </a:cxn>
                <a:cxn ang="0">
                  <a:pos x="33" y="67"/>
                </a:cxn>
                <a:cxn ang="0">
                  <a:pos x="41" y="58"/>
                </a:cxn>
                <a:cxn ang="0">
                  <a:pos x="49" y="48"/>
                </a:cxn>
                <a:cxn ang="0">
                  <a:pos x="57" y="38"/>
                </a:cxn>
                <a:cxn ang="0">
                  <a:pos x="63" y="30"/>
                </a:cxn>
                <a:cxn ang="0">
                  <a:pos x="68" y="26"/>
                </a:cxn>
                <a:cxn ang="0">
                  <a:pos x="70" y="23"/>
                </a:cxn>
                <a:cxn ang="0">
                  <a:pos x="74" y="20"/>
                </a:cxn>
                <a:cxn ang="0">
                  <a:pos x="75" y="14"/>
                </a:cxn>
                <a:cxn ang="0">
                  <a:pos x="74" y="10"/>
                </a:cxn>
                <a:cxn ang="0">
                  <a:pos x="71" y="5"/>
                </a:cxn>
              </a:cxnLst>
              <a:rect l="0" t="0" r="r" b="b"/>
              <a:pathLst>
                <a:path w="75" h="80">
                  <a:moveTo>
                    <a:pt x="71" y="5"/>
                  </a:moveTo>
                  <a:lnTo>
                    <a:pt x="67" y="3"/>
                  </a:lnTo>
                  <a:lnTo>
                    <a:pt x="62" y="0"/>
                  </a:lnTo>
                  <a:lnTo>
                    <a:pt x="57" y="2"/>
                  </a:lnTo>
                  <a:lnTo>
                    <a:pt x="53" y="4"/>
                  </a:lnTo>
                  <a:lnTo>
                    <a:pt x="48" y="8"/>
                  </a:lnTo>
                  <a:lnTo>
                    <a:pt x="38" y="20"/>
                  </a:lnTo>
                  <a:lnTo>
                    <a:pt x="27" y="31"/>
                  </a:lnTo>
                  <a:lnTo>
                    <a:pt x="19" y="38"/>
                  </a:lnTo>
                  <a:lnTo>
                    <a:pt x="16" y="36"/>
                  </a:lnTo>
                  <a:lnTo>
                    <a:pt x="11" y="29"/>
                  </a:lnTo>
                  <a:lnTo>
                    <a:pt x="8" y="21"/>
                  </a:lnTo>
                  <a:lnTo>
                    <a:pt x="4" y="18"/>
                  </a:lnTo>
                  <a:lnTo>
                    <a:pt x="3" y="18"/>
                  </a:lnTo>
                  <a:lnTo>
                    <a:pt x="1" y="18"/>
                  </a:lnTo>
                  <a:lnTo>
                    <a:pt x="0" y="19"/>
                  </a:lnTo>
                  <a:lnTo>
                    <a:pt x="0" y="21"/>
                  </a:lnTo>
                  <a:lnTo>
                    <a:pt x="1" y="28"/>
                  </a:lnTo>
                  <a:lnTo>
                    <a:pt x="4" y="42"/>
                  </a:lnTo>
                  <a:lnTo>
                    <a:pt x="7" y="57"/>
                  </a:lnTo>
                  <a:lnTo>
                    <a:pt x="8" y="64"/>
                  </a:lnTo>
                  <a:lnTo>
                    <a:pt x="23" y="80"/>
                  </a:lnTo>
                  <a:lnTo>
                    <a:pt x="26" y="74"/>
                  </a:lnTo>
                  <a:lnTo>
                    <a:pt x="33" y="67"/>
                  </a:lnTo>
                  <a:lnTo>
                    <a:pt x="41" y="58"/>
                  </a:lnTo>
                  <a:lnTo>
                    <a:pt x="49" y="48"/>
                  </a:lnTo>
                  <a:lnTo>
                    <a:pt x="57" y="38"/>
                  </a:lnTo>
                  <a:lnTo>
                    <a:pt x="63" y="30"/>
                  </a:lnTo>
                  <a:lnTo>
                    <a:pt x="68" y="26"/>
                  </a:lnTo>
                  <a:lnTo>
                    <a:pt x="70" y="23"/>
                  </a:lnTo>
                  <a:lnTo>
                    <a:pt x="74" y="20"/>
                  </a:lnTo>
                  <a:lnTo>
                    <a:pt x="75" y="14"/>
                  </a:lnTo>
                  <a:lnTo>
                    <a:pt x="74" y="10"/>
                  </a:lnTo>
                  <a:lnTo>
                    <a:pt x="71" y="5"/>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29"/>
            <p:cNvSpPr>
              <a:spLocks/>
            </p:cNvSpPr>
            <p:nvPr/>
          </p:nvSpPr>
          <p:spPr bwMode="auto">
            <a:xfrm>
              <a:off x="4283" y="3264"/>
              <a:ext cx="517" cy="352"/>
            </a:xfrm>
            <a:custGeom>
              <a:avLst/>
              <a:gdLst/>
              <a:ahLst/>
              <a:cxnLst>
                <a:cxn ang="0">
                  <a:pos x="519" y="0"/>
                </a:cxn>
                <a:cxn ang="0">
                  <a:pos x="559" y="178"/>
                </a:cxn>
                <a:cxn ang="0">
                  <a:pos x="678" y="17"/>
                </a:cxn>
                <a:cxn ang="0">
                  <a:pos x="636" y="196"/>
                </a:cxn>
                <a:cxn ang="0">
                  <a:pos x="822" y="68"/>
                </a:cxn>
                <a:cxn ang="0">
                  <a:pos x="701" y="228"/>
                </a:cxn>
                <a:cxn ang="0">
                  <a:pos x="937" y="145"/>
                </a:cxn>
                <a:cxn ang="0">
                  <a:pos x="748" y="272"/>
                </a:cxn>
                <a:cxn ang="0">
                  <a:pos x="1009" y="243"/>
                </a:cxn>
                <a:cxn ang="0">
                  <a:pos x="773" y="325"/>
                </a:cxn>
                <a:cxn ang="0">
                  <a:pos x="1035" y="352"/>
                </a:cxn>
                <a:cxn ang="0">
                  <a:pos x="773" y="380"/>
                </a:cxn>
                <a:cxn ang="0">
                  <a:pos x="1009" y="461"/>
                </a:cxn>
                <a:cxn ang="0">
                  <a:pos x="748" y="432"/>
                </a:cxn>
                <a:cxn ang="0">
                  <a:pos x="937" y="558"/>
                </a:cxn>
                <a:cxn ang="0">
                  <a:pos x="701" y="477"/>
                </a:cxn>
                <a:cxn ang="0">
                  <a:pos x="822" y="637"/>
                </a:cxn>
                <a:cxn ang="0">
                  <a:pos x="636" y="509"/>
                </a:cxn>
                <a:cxn ang="0">
                  <a:pos x="678" y="686"/>
                </a:cxn>
                <a:cxn ang="0">
                  <a:pos x="559" y="526"/>
                </a:cxn>
                <a:cxn ang="0">
                  <a:pos x="519" y="703"/>
                </a:cxn>
                <a:cxn ang="0">
                  <a:pos x="477" y="526"/>
                </a:cxn>
                <a:cxn ang="0">
                  <a:pos x="358" y="686"/>
                </a:cxn>
                <a:cxn ang="0">
                  <a:pos x="400" y="509"/>
                </a:cxn>
                <a:cxn ang="0">
                  <a:pos x="213" y="637"/>
                </a:cxn>
                <a:cxn ang="0">
                  <a:pos x="334" y="477"/>
                </a:cxn>
                <a:cxn ang="0">
                  <a:pos x="99" y="558"/>
                </a:cxn>
                <a:cxn ang="0">
                  <a:pos x="287" y="432"/>
                </a:cxn>
                <a:cxn ang="0">
                  <a:pos x="25" y="461"/>
                </a:cxn>
                <a:cxn ang="0">
                  <a:pos x="262" y="380"/>
                </a:cxn>
                <a:cxn ang="0">
                  <a:pos x="0" y="352"/>
                </a:cxn>
                <a:cxn ang="0">
                  <a:pos x="262" y="325"/>
                </a:cxn>
                <a:cxn ang="0">
                  <a:pos x="25" y="243"/>
                </a:cxn>
                <a:cxn ang="0">
                  <a:pos x="287" y="272"/>
                </a:cxn>
                <a:cxn ang="0">
                  <a:pos x="98" y="145"/>
                </a:cxn>
                <a:cxn ang="0">
                  <a:pos x="334" y="228"/>
                </a:cxn>
                <a:cxn ang="0">
                  <a:pos x="213" y="68"/>
                </a:cxn>
                <a:cxn ang="0">
                  <a:pos x="400" y="196"/>
                </a:cxn>
                <a:cxn ang="0">
                  <a:pos x="357" y="17"/>
                </a:cxn>
                <a:cxn ang="0">
                  <a:pos x="477" y="178"/>
                </a:cxn>
                <a:cxn ang="0">
                  <a:pos x="519" y="0"/>
                </a:cxn>
              </a:cxnLst>
              <a:rect l="0" t="0" r="r" b="b"/>
              <a:pathLst>
                <a:path w="1035" h="703">
                  <a:moveTo>
                    <a:pt x="519" y="0"/>
                  </a:moveTo>
                  <a:lnTo>
                    <a:pt x="559" y="178"/>
                  </a:lnTo>
                  <a:lnTo>
                    <a:pt x="678" y="17"/>
                  </a:lnTo>
                  <a:lnTo>
                    <a:pt x="636" y="196"/>
                  </a:lnTo>
                  <a:lnTo>
                    <a:pt x="822" y="68"/>
                  </a:lnTo>
                  <a:lnTo>
                    <a:pt x="701" y="228"/>
                  </a:lnTo>
                  <a:lnTo>
                    <a:pt x="937" y="145"/>
                  </a:lnTo>
                  <a:lnTo>
                    <a:pt x="748" y="272"/>
                  </a:lnTo>
                  <a:lnTo>
                    <a:pt x="1009" y="243"/>
                  </a:lnTo>
                  <a:lnTo>
                    <a:pt x="773" y="325"/>
                  </a:lnTo>
                  <a:lnTo>
                    <a:pt x="1035" y="352"/>
                  </a:lnTo>
                  <a:lnTo>
                    <a:pt x="773" y="380"/>
                  </a:lnTo>
                  <a:lnTo>
                    <a:pt x="1009" y="461"/>
                  </a:lnTo>
                  <a:lnTo>
                    <a:pt x="748" y="432"/>
                  </a:lnTo>
                  <a:lnTo>
                    <a:pt x="937" y="558"/>
                  </a:lnTo>
                  <a:lnTo>
                    <a:pt x="701" y="477"/>
                  </a:lnTo>
                  <a:lnTo>
                    <a:pt x="822" y="637"/>
                  </a:lnTo>
                  <a:lnTo>
                    <a:pt x="636" y="509"/>
                  </a:lnTo>
                  <a:lnTo>
                    <a:pt x="678" y="686"/>
                  </a:lnTo>
                  <a:lnTo>
                    <a:pt x="559" y="526"/>
                  </a:lnTo>
                  <a:lnTo>
                    <a:pt x="519" y="703"/>
                  </a:lnTo>
                  <a:lnTo>
                    <a:pt x="477" y="526"/>
                  </a:lnTo>
                  <a:lnTo>
                    <a:pt x="358" y="686"/>
                  </a:lnTo>
                  <a:lnTo>
                    <a:pt x="400" y="509"/>
                  </a:lnTo>
                  <a:lnTo>
                    <a:pt x="213" y="637"/>
                  </a:lnTo>
                  <a:lnTo>
                    <a:pt x="334" y="477"/>
                  </a:lnTo>
                  <a:lnTo>
                    <a:pt x="99" y="558"/>
                  </a:lnTo>
                  <a:lnTo>
                    <a:pt x="287" y="432"/>
                  </a:lnTo>
                  <a:lnTo>
                    <a:pt x="25" y="461"/>
                  </a:lnTo>
                  <a:lnTo>
                    <a:pt x="262" y="380"/>
                  </a:lnTo>
                  <a:lnTo>
                    <a:pt x="0" y="352"/>
                  </a:lnTo>
                  <a:lnTo>
                    <a:pt x="262" y="325"/>
                  </a:lnTo>
                  <a:lnTo>
                    <a:pt x="25" y="243"/>
                  </a:lnTo>
                  <a:lnTo>
                    <a:pt x="287" y="272"/>
                  </a:lnTo>
                  <a:lnTo>
                    <a:pt x="98" y="145"/>
                  </a:lnTo>
                  <a:lnTo>
                    <a:pt x="334" y="228"/>
                  </a:lnTo>
                  <a:lnTo>
                    <a:pt x="213" y="68"/>
                  </a:lnTo>
                  <a:lnTo>
                    <a:pt x="400" y="196"/>
                  </a:lnTo>
                  <a:lnTo>
                    <a:pt x="357" y="17"/>
                  </a:lnTo>
                  <a:lnTo>
                    <a:pt x="477" y="178"/>
                  </a:lnTo>
                  <a:lnTo>
                    <a:pt x="519" y="0"/>
                  </a:lnTo>
                  <a:close/>
                </a:path>
              </a:pathLst>
            </a:custGeom>
            <a:solidFill>
              <a:srgbClr val="FFE5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0"/>
            <p:cNvSpPr>
              <a:spLocks/>
            </p:cNvSpPr>
            <p:nvPr/>
          </p:nvSpPr>
          <p:spPr bwMode="auto">
            <a:xfrm>
              <a:off x="4592" y="3548"/>
              <a:ext cx="44" cy="45"/>
            </a:xfrm>
            <a:custGeom>
              <a:avLst/>
              <a:gdLst/>
              <a:ahLst/>
              <a:cxnLst>
                <a:cxn ang="0">
                  <a:pos x="43" y="90"/>
                </a:cxn>
                <a:cxn ang="0">
                  <a:pos x="53" y="88"/>
                </a:cxn>
                <a:cxn ang="0">
                  <a:pos x="61" y="86"/>
                </a:cxn>
                <a:cxn ang="0">
                  <a:pos x="68" y="82"/>
                </a:cxn>
                <a:cxn ang="0">
                  <a:pos x="75" y="76"/>
                </a:cxn>
                <a:cxn ang="0">
                  <a:pos x="80" y="70"/>
                </a:cxn>
                <a:cxn ang="0">
                  <a:pos x="84" y="62"/>
                </a:cxn>
                <a:cxn ang="0">
                  <a:pos x="86" y="54"/>
                </a:cxn>
                <a:cxn ang="0">
                  <a:pos x="87" y="45"/>
                </a:cxn>
                <a:cxn ang="0">
                  <a:pos x="86" y="35"/>
                </a:cxn>
                <a:cxn ang="0">
                  <a:pos x="84" y="27"/>
                </a:cxn>
                <a:cxn ang="0">
                  <a:pos x="80" y="19"/>
                </a:cxn>
                <a:cxn ang="0">
                  <a:pos x="75" y="14"/>
                </a:cxn>
                <a:cxn ang="0">
                  <a:pos x="68" y="8"/>
                </a:cxn>
                <a:cxn ang="0">
                  <a:pos x="61" y="3"/>
                </a:cxn>
                <a:cxn ang="0">
                  <a:pos x="53" y="1"/>
                </a:cxn>
                <a:cxn ang="0">
                  <a:pos x="43" y="0"/>
                </a:cxn>
                <a:cxn ang="0">
                  <a:pos x="34" y="1"/>
                </a:cxn>
                <a:cxn ang="0">
                  <a:pos x="26" y="3"/>
                </a:cxn>
                <a:cxn ang="0">
                  <a:pos x="19" y="8"/>
                </a:cxn>
                <a:cxn ang="0">
                  <a:pos x="12" y="14"/>
                </a:cxn>
                <a:cxn ang="0">
                  <a:pos x="7" y="19"/>
                </a:cxn>
                <a:cxn ang="0">
                  <a:pos x="3" y="27"/>
                </a:cxn>
                <a:cxn ang="0">
                  <a:pos x="1" y="35"/>
                </a:cxn>
                <a:cxn ang="0">
                  <a:pos x="0" y="45"/>
                </a:cxn>
                <a:cxn ang="0">
                  <a:pos x="1" y="54"/>
                </a:cxn>
                <a:cxn ang="0">
                  <a:pos x="3" y="62"/>
                </a:cxn>
                <a:cxn ang="0">
                  <a:pos x="7" y="70"/>
                </a:cxn>
                <a:cxn ang="0">
                  <a:pos x="12" y="76"/>
                </a:cxn>
                <a:cxn ang="0">
                  <a:pos x="19" y="82"/>
                </a:cxn>
                <a:cxn ang="0">
                  <a:pos x="26" y="86"/>
                </a:cxn>
                <a:cxn ang="0">
                  <a:pos x="34" y="88"/>
                </a:cxn>
                <a:cxn ang="0">
                  <a:pos x="43" y="90"/>
                </a:cxn>
              </a:cxnLst>
              <a:rect l="0" t="0" r="r" b="b"/>
              <a:pathLst>
                <a:path w="87" h="90">
                  <a:moveTo>
                    <a:pt x="43" y="90"/>
                  </a:moveTo>
                  <a:lnTo>
                    <a:pt x="53" y="88"/>
                  </a:lnTo>
                  <a:lnTo>
                    <a:pt x="61" y="86"/>
                  </a:lnTo>
                  <a:lnTo>
                    <a:pt x="68" y="82"/>
                  </a:lnTo>
                  <a:lnTo>
                    <a:pt x="75" y="76"/>
                  </a:lnTo>
                  <a:lnTo>
                    <a:pt x="80" y="70"/>
                  </a:lnTo>
                  <a:lnTo>
                    <a:pt x="84" y="62"/>
                  </a:lnTo>
                  <a:lnTo>
                    <a:pt x="86" y="54"/>
                  </a:lnTo>
                  <a:lnTo>
                    <a:pt x="87" y="45"/>
                  </a:lnTo>
                  <a:lnTo>
                    <a:pt x="86" y="35"/>
                  </a:lnTo>
                  <a:lnTo>
                    <a:pt x="84" y="27"/>
                  </a:lnTo>
                  <a:lnTo>
                    <a:pt x="80" y="19"/>
                  </a:lnTo>
                  <a:lnTo>
                    <a:pt x="75" y="14"/>
                  </a:lnTo>
                  <a:lnTo>
                    <a:pt x="68" y="8"/>
                  </a:lnTo>
                  <a:lnTo>
                    <a:pt x="61" y="3"/>
                  </a:lnTo>
                  <a:lnTo>
                    <a:pt x="53" y="1"/>
                  </a:lnTo>
                  <a:lnTo>
                    <a:pt x="43" y="0"/>
                  </a:lnTo>
                  <a:lnTo>
                    <a:pt x="34" y="1"/>
                  </a:lnTo>
                  <a:lnTo>
                    <a:pt x="26" y="3"/>
                  </a:lnTo>
                  <a:lnTo>
                    <a:pt x="19" y="8"/>
                  </a:lnTo>
                  <a:lnTo>
                    <a:pt x="12" y="14"/>
                  </a:lnTo>
                  <a:lnTo>
                    <a:pt x="7" y="19"/>
                  </a:lnTo>
                  <a:lnTo>
                    <a:pt x="3" y="27"/>
                  </a:lnTo>
                  <a:lnTo>
                    <a:pt x="1" y="35"/>
                  </a:lnTo>
                  <a:lnTo>
                    <a:pt x="0" y="45"/>
                  </a:lnTo>
                  <a:lnTo>
                    <a:pt x="1" y="54"/>
                  </a:lnTo>
                  <a:lnTo>
                    <a:pt x="3" y="62"/>
                  </a:lnTo>
                  <a:lnTo>
                    <a:pt x="7" y="70"/>
                  </a:lnTo>
                  <a:lnTo>
                    <a:pt x="12" y="76"/>
                  </a:lnTo>
                  <a:lnTo>
                    <a:pt x="19" y="82"/>
                  </a:lnTo>
                  <a:lnTo>
                    <a:pt x="26" y="86"/>
                  </a:lnTo>
                  <a:lnTo>
                    <a:pt x="34" y="88"/>
                  </a:lnTo>
                  <a:lnTo>
                    <a:pt x="43" y="9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1"/>
            <p:cNvSpPr>
              <a:spLocks/>
            </p:cNvSpPr>
            <p:nvPr/>
          </p:nvSpPr>
          <p:spPr bwMode="auto">
            <a:xfrm>
              <a:off x="4965" y="3467"/>
              <a:ext cx="27" cy="49"/>
            </a:xfrm>
            <a:custGeom>
              <a:avLst/>
              <a:gdLst/>
              <a:ahLst/>
              <a:cxnLst>
                <a:cxn ang="0">
                  <a:pos x="42" y="98"/>
                </a:cxn>
                <a:cxn ang="0">
                  <a:pos x="50" y="91"/>
                </a:cxn>
                <a:cxn ang="0">
                  <a:pos x="53" y="79"/>
                </a:cxn>
                <a:cxn ang="0">
                  <a:pos x="53" y="63"/>
                </a:cxn>
                <a:cxn ang="0">
                  <a:pos x="50" y="43"/>
                </a:cxn>
                <a:cxn ang="0">
                  <a:pos x="46" y="33"/>
                </a:cxn>
                <a:cxn ang="0">
                  <a:pos x="42" y="25"/>
                </a:cxn>
                <a:cxn ang="0">
                  <a:pos x="37" y="17"/>
                </a:cxn>
                <a:cxn ang="0">
                  <a:pos x="33" y="10"/>
                </a:cxn>
                <a:cxn ang="0">
                  <a:pos x="27" y="5"/>
                </a:cxn>
                <a:cxn ang="0">
                  <a:pos x="22" y="2"/>
                </a:cxn>
                <a:cxn ang="0">
                  <a:pos x="17" y="0"/>
                </a:cxn>
                <a:cxn ang="0">
                  <a:pos x="12" y="0"/>
                </a:cxn>
                <a:cxn ang="0">
                  <a:pos x="4" y="7"/>
                </a:cxn>
                <a:cxn ang="0">
                  <a:pos x="0" y="20"/>
                </a:cxn>
                <a:cxn ang="0">
                  <a:pos x="0" y="37"/>
                </a:cxn>
                <a:cxn ang="0">
                  <a:pos x="4" y="57"/>
                </a:cxn>
                <a:cxn ang="0">
                  <a:pos x="7" y="66"/>
                </a:cxn>
                <a:cxn ang="0">
                  <a:pos x="12" y="75"/>
                </a:cxn>
                <a:cxn ang="0">
                  <a:pos x="17" y="82"/>
                </a:cxn>
                <a:cxn ang="0">
                  <a:pos x="21" y="89"/>
                </a:cxn>
                <a:cxn ang="0">
                  <a:pos x="27" y="94"/>
                </a:cxn>
                <a:cxn ang="0">
                  <a:pos x="31" y="97"/>
                </a:cxn>
                <a:cxn ang="0">
                  <a:pos x="37" y="98"/>
                </a:cxn>
                <a:cxn ang="0">
                  <a:pos x="42" y="98"/>
                </a:cxn>
              </a:cxnLst>
              <a:rect l="0" t="0" r="r" b="b"/>
              <a:pathLst>
                <a:path w="53" h="98">
                  <a:moveTo>
                    <a:pt x="42" y="98"/>
                  </a:moveTo>
                  <a:lnTo>
                    <a:pt x="50" y="91"/>
                  </a:lnTo>
                  <a:lnTo>
                    <a:pt x="53" y="79"/>
                  </a:lnTo>
                  <a:lnTo>
                    <a:pt x="53" y="63"/>
                  </a:lnTo>
                  <a:lnTo>
                    <a:pt x="50" y="43"/>
                  </a:lnTo>
                  <a:lnTo>
                    <a:pt x="46" y="33"/>
                  </a:lnTo>
                  <a:lnTo>
                    <a:pt x="42" y="25"/>
                  </a:lnTo>
                  <a:lnTo>
                    <a:pt x="37" y="17"/>
                  </a:lnTo>
                  <a:lnTo>
                    <a:pt x="33" y="10"/>
                  </a:lnTo>
                  <a:lnTo>
                    <a:pt x="27" y="5"/>
                  </a:lnTo>
                  <a:lnTo>
                    <a:pt x="22" y="2"/>
                  </a:lnTo>
                  <a:lnTo>
                    <a:pt x="17" y="0"/>
                  </a:lnTo>
                  <a:lnTo>
                    <a:pt x="12" y="0"/>
                  </a:lnTo>
                  <a:lnTo>
                    <a:pt x="4" y="7"/>
                  </a:lnTo>
                  <a:lnTo>
                    <a:pt x="0" y="20"/>
                  </a:lnTo>
                  <a:lnTo>
                    <a:pt x="0" y="37"/>
                  </a:lnTo>
                  <a:lnTo>
                    <a:pt x="4" y="57"/>
                  </a:lnTo>
                  <a:lnTo>
                    <a:pt x="7" y="66"/>
                  </a:lnTo>
                  <a:lnTo>
                    <a:pt x="12" y="75"/>
                  </a:lnTo>
                  <a:lnTo>
                    <a:pt x="17" y="82"/>
                  </a:lnTo>
                  <a:lnTo>
                    <a:pt x="21" y="89"/>
                  </a:lnTo>
                  <a:lnTo>
                    <a:pt x="27" y="94"/>
                  </a:lnTo>
                  <a:lnTo>
                    <a:pt x="31" y="97"/>
                  </a:lnTo>
                  <a:lnTo>
                    <a:pt x="37" y="98"/>
                  </a:lnTo>
                  <a:lnTo>
                    <a:pt x="42" y="9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2"/>
            <p:cNvSpPr>
              <a:spLocks/>
            </p:cNvSpPr>
            <p:nvPr/>
          </p:nvSpPr>
          <p:spPr bwMode="auto">
            <a:xfrm>
              <a:off x="4826" y="3451"/>
              <a:ext cx="179" cy="159"/>
            </a:xfrm>
            <a:custGeom>
              <a:avLst/>
              <a:gdLst/>
              <a:ahLst/>
              <a:cxnLst>
                <a:cxn ang="0">
                  <a:pos x="306" y="96"/>
                </a:cxn>
                <a:cxn ang="0">
                  <a:pos x="306" y="96"/>
                </a:cxn>
                <a:cxn ang="0">
                  <a:pos x="306" y="96"/>
                </a:cxn>
                <a:cxn ang="0">
                  <a:pos x="305" y="96"/>
                </a:cxn>
                <a:cxn ang="0">
                  <a:pos x="305" y="96"/>
                </a:cxn>
                <a:cxn ang="0">
                  <a:pos x="295" y="75"/>
                </a:cxn>
                <a:cxn ang="0">
                  <a:pos x="281" y="57"/>
                </a:cxn>
                <a:cxn ang="0">
                  <a:pos x="266" y="40"/>
                </a:cxn>
                <a:cxn ang="0">
                  <a:pos x="247" y="27"/>
                </a:cxn>
                <a:cxn ang="0">
                  <a:pos x="228" y="15"/>
                </a:cxn>
                <a:cxn ang="0">
                  <a:pos x="206" y="7"/>
                </a:cxn>
                <a:cxn ang="0">
                  <a:pos x="183" y="2"/>
                </a:cxn>
                <a:cxn ang="0">
                  <a:pos x="159" y="0"/>
                </a:cxn>
                <a:cxn ang="0">
                  <a:pos x="126" y="4"/>
                </a:cxn>
                <a:cxn ang="0">
                  <a:pos x="96" y="13"/>
                </a:cxn>
                <a:cxn ang="0">
                  <a:pos x="69" y="28"/>
                </a:cxn>
                <a:cxn ang="0">
                  <a:pos x="46" y="46"/>
                </a:cxn>
                <a:cxn ang="0">
                  <a:pos x="26" y="70"/>
                </a:cxn>
                <a:cxn ang="0">
                  <a:pos x="12" y="97"/>
                </a:cxn>
                <a:cxn ang="0">
                  <a:pos x="3" y="127"/>
                </a:cxn>
                <a:cxn ang="0">
                  <a:pos x="0" y="159"/>
                </a:cxn>
                <a:cxn ang="0">
                  <a:pos x="3" y="191"/>
                </a:cxn>
                <a:cxn ang="0">
                  <a:pos x="12" y="221"/>
                </a:cxn>
                <a:cxn ang="0">
                  <a:pos x="26" y="248"/>
                </a:cxn>
                <a:cxn ang="0">
                  <a:pos x="46" y="271"/>
                </a:cxn>
                <a:cxn ang="0">
                  <a:pos x="69" y="290"/>
                </a:cxn>
                <a:cxn ang="0">
                  <a:pos x="96" y="305"/>
                </a:cxn>
                <a:cxn ang="0">
                  <a:pos x="126" y="315"/>
                </a:cxn>
                <a:cxn ang="0">
                  <a:pos x="159" y="318"/>
                </a:cxn>
                <a:cxn ang="0">
                  <a:pos x="182" y="317"/>
                </a:cxn>
                <a:cxn ang="0">
                  <a:pos x="203" y="311"/>
                </a:cxn>
                <a:cxn ang="0">
                  <a:pos x="224" y="304"/>
                </a:cxn>
                <a:cxn ang="0">
                  <a:pos x="244" y="294"/>
                </a:cxn>
                <a:cxn ang="0">
                  <a:pos x="261" y="281"/>
                </a:cxn>
                <a:cxn ang="0">
                  <a:pos x="277" y="266"/>
                </a:cxn>
                <a:cxn ang="0">
                  <a:pos x="290" y="249"/>
                </a:cxn>
                <a:cxn ang="0">
                  <a:pos x="301" y="230"/>
                </a:cxn>
                <a:cxn ang="0">
                  <a:pos x="303" y="230"/>
                </a:cxn>
                <a:cxn ang="0">
                  <a:pos x="304" y="230"/>
                </a:cxn>
                <a:cxn ang="0">
                  <a:pos x="305" y="230"/>
                </a:cxn>
                <a:cxn ang="0">
                  <a:pos x="306" y="230"/>
                </a:cxn>
                <a:cxn ang="0">
                  <a:pos x="316" y="229"/>
                </a:cxn>
                <a:cxn ang="0">
                  <a:pos x="327" y="225"/>
                </a:cxn>
                <a:cxn ang="0">
                  <a:pos x="335" y="219"/>
                </a:cxn>
                <a:cxn ang="0">
                  <a:pos x="343" y="211"/>
                </a:cxn>
                <a:cxn ang="0">
                  <a:pos x="349" y="201"/>
                </a:cxn>
                <a:cxn ang="0">
                  <a:pos x="353" y="189"/>
                </a:cxn>
                <a:cxn ang="0">
                  <a:pos x="357" y="176"/>
                </a:cxn>
                <a:cxn ang="0">
                  <a:pos x="358" y="163"/>
                </a:cxn>
                <a:cxn ang="0">
                  <a:pos x="357" y="149"/>
                </a:cxn>
                <a:cxn ang="0">
                  <a:pos x="353" y="136"/>
                </a:cxn>
                <a:cxn ang="0">
                  <a:pos x="349" y="126"/>
                </a:cxn>
                <a:cxn ang="0">
                  <a:pos x="343" y="115"/>
                </a:cxn>
                <a:cxn ang="0">
                  <a:pos x="335" y="107"/>
                </a:cxn>
                <a:cxn ang="0">
                  <a:pos x="327" y="102"/>
                </a:cxn>
                <a:cxn ang="0">
                  <a:pos x="316" y="97"/>
                </a:cxn>
                <a:cxn ang="0">
                  <a:pos x="306" y="96"/>
                </a:cxn>
              </a:cxnLst>
              <a:rect l="0" t="0" r="r" b="b"/>
              <a:pathLst>
                <a:path w="358" h="318">
                  <a:moveTo>
                    <a:pt x="306" y="96"/>
                  </a:moveTo>
                  <a:lnTo>
                    <a:pt x="306" y="96"/>
                  </a:lnTo>
                  <a:lnTo>
                    <a:pt x="306" y="96"/>
                  </a:lnTo>
                  <a:lnTo>
                    <a:pt x="305" y="96"/>
                  </a:lnTo>
                  <a:lnTo>
                    <a:pt x="305" y="96"/>
                  </a:lnTo>
                  <a:lnTo>
                    <a:pt x="295" y="75"/>
                  </a:lnTo>
                  <a:lnTo>
                    <a:pt x="281" y="57"/>
                  </a:lnTo>
                  <a:lnTo>
                    <a:pt x="266" y="40"/>
                  </a:lnTo>
                  <a:lnTo>
                    <a:pt x="247" y="27"/>
                  </a:lnTo>
                  <a:lnTo>
                    <a:pt x="228" y="15"/>
                  </a:lnTo>
                  <a:lnTo>
                    <a:pt x="206" y="7"/>
                  </a:lnTo>
                  <a:lnTo>
                    <a:pt x="183" y="2"/>
                  </a:lnTo>
                  <a:lnTo>
                    <a:pt x="159" y="0"/>
                  </a:lnTo>
                  <a:lnTo>
                    <a:pt x="126" y="4"/>
                  </a:lnTo>
                  <a:lnTo>
                    <a:pt x="96" y="13"/>
                  </a:lnTo>
                  <a:lnTo>
                    <a:pt x="69" y="28"/>
                  </a:lnTo>
                  <a:lnTo>
                    <a:pt x="46" y="46"/>
                  </a:lnTo>
                  <a:lnTo>
                    <a:pt x="26" y="70"/>
                  </a:lnTo>
                  <a:lnTo>
                    <a:pt x="12" y="97"/>
                  </a:lnTo>
                  <a:lnTo>
                    <a:pt x="3" y="127"/>
                  </a:lnTo>
                  <a:lnTo>
                    <a:pt x="0" y="159"/>
                  </a:lnTo>
                  <a:lnTo>
                    <a:pt x="3" y="191"/>
                  </a:lnTo>
                  <a:lnTo>
                    <a:pt x="12" y="221"/>
                  </a:lnTo>
                  <a:lnTo>
                    <a:pt x="26" y="248"/>
                  </a:lnTo>
                  <a:lnTo>
                    <a:pt x="46" y="271"/>
                  </a:lnTo>
                  <a:lnTo>
                    <a:pt x="69" y="290"/>
                  </a:lnTo>
                  <a:lnTo>
                    <a:pt x="96" y="305"/>
                  </a:lnTo>
                  <a:lnTo>
                    <a:pt x="126" y="315"/>
                  </a:lnTo>
                  <a:lnTo>
                    <a:pt x="159" y="318"/>
                  </a:lnTo>
                  <a:lnTo>
                    <a:pt x="182" y="317"/>
                  </a:lnTo>
                  <a:lnTo>
                    <a:pt x="203" y="311"/>
                  </a:lnTo>
                  <a:lnTo>
                    <a:pt x="224" y="304"/>
                  </a:lnTo>
                  <a:lnTo>
                    <a:pt x="244" y="294"/>
                  </a:lnTo>
                  <a:lnTo>
                    <a:pt x="261" y="281"/>
                  </a:lnTo>
                  <a:lnTo>
                    <a:pt x="277" y="266"/>
                  </a:lnTo>
                  <a:lnTo>
                    <a:pt x="290" y="249"/>
                  </a:lnTo>
                  <a:lnTo>
                    <a:pt x="301" y="230"/>
                  </a:lnTo>
                  <a:lnTo>
                    <a:pt x="303" y="230"/>
                  </a:lnTo>
                  <a:lnTo>
                    <a:pt x="304" y="230"/>
                  </a:lnTo>
                  <a:lnTo>
                    <a:pt x="305" y="230"/>
                  </a:lnTo>
                  <a:lnTo>
                    <a:pt x="306" y="230"/>
                  </a:lnTo>
                  <a:lnTo>
                    <a:pt x="316" y="229"/>
                  </a:lnTo>
                  <a:lnTo>
                    <a:pt x="327" y="225"/>
                  </a:lnTo>
                  <a:lnTo>
                    <a:pt x="335" y="219"/>
                  </a:lnTo>
                  <a:lnTo>
                    <a:pt x="343" y="211"/>
                  </a:lnTo>
                  <a:lnTo>
                    <a:pt x="349" y="201"/>
                  </a:lnTo>
                  <a:lnTo>
                    <a:pt x="353" y="189"/>
                  </a:lnTo>
                  <a:lnTo>
                    <a:pt x="357" y="176"/>
                  </a:lnTo>
                  <a:lnTo>
                    <a:pt x="358" y="163"/>
                  </a:lnTo>
                  <a:lnTo>
                    <a:pt x="357" y="149"/>
                  </a:lnTo>
                  <a:lnTo>
                    <a:pt x="353" y="136"/>
                  </a:lnTo>
                  <a:lnTo>
                    <a:pt x="349" y="126"/>
                  </a:lnTo>
                  <a:lnTo>
                    <a:pt x="343" y="115"/>
                  </a:lnTo>
                  <a:lnTo>
                    <a:pt x="335" y="107"/>
                  </a:lnTo>
                  <a:lnTo>
                    <a:pt x="327" y="102"/>
                  </a:lnTo>
                  <a:lnTo>
                    <a:pt x="316" y="97"/>
                  </a:lnTo>
                  <a:lnTo>
                    <a:pt x="306" y="9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3"/>
            <p:cNvSpPr>
              <a:spLocks/>
            </p:cNvSpPr>
            <p:nvPr/>
          </p:nvSpPr>
          <p:spPr bwMode="auto">
            <a:xfrm>
              <a:off x="4838" y="3464"/>
              <a:ext cx="157" cy="134"/>
            </a:xfrm>
            <a:custGeom>
              <a:avLst/>
              <a:gdLst/>
              <a:ahLst/>
              <a:cxnLst>
                <a:cxn ang="0">
                  <a:pos x="284" y="101"/>
                </a:cxn>
                <a:cxn ang="0">
                  <a:pos x="280" y="102"/>
                </a:cxn>
                <a:cxn ang="0">
                  <a:pos x="274" y="103"/>
                </a:cxn>
                <a:cxn ang="0">
                  <a:pos x="269" y="107"/>
                </a:cxn>
                <a:cxn ang="0">
                  <a:pos x="266" y="110"/>
                </a:cxn>
                <a:cxn ang="0">
                  <a:pos x="260" y="87"/>
                </a:cxn>
                <a:cxn ang="0">
                  <a:pos x="250" y="66"/>
                </a:cxn>
                <a:cxn ang="0">
                  <a:pos x="236" y="47"/>
                </a:cxn>
                <a:cxn ang="0">
                  <a:pos x="220" y="31"/>
                </a:cxn>
                <a:cxn ang="0">
                  <a:pos x="201" y="18"/>
                </a:cxn>
                <a:cxn ang="0">
                  <a:pos x="181" y="8"/>
                </a:cxn>
                <a:cxn ang="0">
                  <a:pos x="158" y="2"/>
                </a:cxn>
                <a:cxn ang="0">
                  <a:pos x="133" y="0"/>
                </a:cxn>
                <a:cxn ang="0">
                  <a:pos x="107" y="2"/>
                </a:cxn>
                <a:cxn ang="0">
                  <a:pos x="82" y="10"/>
                </a:cxn>
                <a:cxn ang="0">
                  <a:pos x="58" y="23"/>
                </a:cxn>
                <a:cxn ang="0">
                  <a:pos x="39" y="39"/>
                </a:cxn>
                <a:cxn ang="0">
                  <a:pos x="23" y="58"/>
                </a:cxn>
                <a:cxn ang="0">
                  <a:pos x="10" y="81"/>
                </a:cxn>
                <a:cxn ang="0">
                  <a:pos x="2" y="107"/>
                </a:cxn>
                <a:cxn ang="0">
                  <a:pos x="0" y="133"/>
                </a:cxn>
                <a:cxn ang="0">
                  <a:pos x="2" y="161"/>
                </a:cxn>
                <a:cxn ang="0">
                  <a:pos x="10" y="186"/>
                </a:cxn>
                <a:cxn ang="0">
                  <a:pos x="23" y="209"/>
                </a:cxn>
                <a:cxn ang="0">
                  <a:pos x="39" y="229"/>
                </a:cxn>
                <a:cxn ang="0">
                  <a:pos x="58" y="245"/>
                </a:cxn>
                <a:cxn ang="0">
                  <a:pos x="82" y="257"/>
                </a:cxn>
                <a:cxn ang="0">
                  <a:pos x="107" y="265"/>
                </a:cxn>
                <a:cxn ang="0">
                  <a:pos x="133" y="268"/>
                </a:cxn>
                <a:cxn ang="0">
                  <a:pos x="156" y="265"/>
                </a:cxn>
                <a:cxn ang="0">
                  <a:pos x="177" y="260"/>
                </a:cxn>
                <a:cxn ang="0">
                  <a:pos x="198" y="252"/>
                </a:cxn>
                <a:cxn ang="0">
                  <a:pos x="216" y="239"/>
                </a:cxn>
                <a:cxn ang="0">
                  <a:pos x="231" y="225"/>
                </a:cxn>
                <a:cxn ang="0">
                  <a:pos x="245" y="208"/>
                </a:cxn>
                <a:cxn ang="0">
                  <a:pos x="256" y="190"/>
                </a:cxn>
                <a:cxn ang="0">
                  <a:pos x="264" y="169"/>
                </a:cxn>
                <a:cxn ang="0">
                  <a:pos x="268" y="173"/>
                </a:cxn>
                <a:cxn ang="0">
                  <a:pos x="273" y="176"/>
                </a:cxn>
                <a:cxn ang="0">
                  <a:pos x="279" y="178"/>
                </a:cxn>
                <a:cxn ang="0">
                  <a:pos x="284" y="179"/>
                </a:cxn>
                <a:cxn ang="0">
                  <a:pos x="296" y="176"/>
                </a:cxn>
                <a:cxn ang="0">
                  <a:pos x="305" y="168"/>
                </a:cxn>
                <a:cxn ang="0">
                  <a:pos x="312" y="155"/>
                </a:cxn>
                <a:cxn ang="0">
                  <a:pos x="314" y="140"/>
                </a:cxn>
                <a:cxn ang="0">
                  <a:pos x="312" y="125"/>
                </a:cxn>
                <a:cxn ang="0">
                  <a:pos x="305" y="112"/>
                </a:cxn>
                <a:cxn ang="0">
                  <a:pos x="296" y="104"/>
                </a:cxn>
                <a:cxn ang="0">
                  <a:pos x="284" y="101"/>
                </a:cxn>
              </a:cxnLst>
              <a:rect l="0" t="0" r="r" b="b"/>
              <a:pathLst>
                <a:path w="314" h="268">
                  <a:moveTo>
                    <a:pt x="284" y="101"/>
                  </a:moveTo>
                  <a:lnTo>
                    <a:pt x="280" y="102"/>
                  </a:lnTo>
                  <a:lnTo>
                    <a:pt x="274" y="103"/>
                  </a:lnTo>
                  <a:lnTo>
                    <a:pt x="269" y="107"/>
                  </a:lnTo>
                  <a:lnTo>
                    <a:pt x="266" y="110"/>
                  </a:lnTo>
                  <a:lnTo>
                    <a:pt x="260" y="87"/>
                  </a:lnTo>
                  <a:lnTo>
                    <a:pt x="250" y="66"/>
                  </a:lnTo>
                  <a:lnTo>
                    <a:pt x="236" y="47"/>
                  </a:lnTo>
                  <a:lnTo>
                    <a:pt x="220" y="31"/>
                  </a:lnTo>
                  <a:lnTo>
                    <a:pt x="201" y="18"/>
                  </a:lnTo>
                  <a:lnTo>
                    <a:pt x="181" y="8"/>
                  </a:lnTo>
                  <a:lnTo>
                    <a:pt x="158" y="2"/>
                  </a:lnTo>
                  <a:lnTo>
                    <a:pt x="133" y="0"/>
                  </a:lnTo>
                  <a:lnTo>
                    <a:pt x="107" y="2"/>
                  </a:lnTo>
                  <a:lnTo>
                    <a:pt x="82" y="10"/>
                  </a:lnTo>
                  <a:lnTo>
                    <a:pt x="58" y="23"/>
                  </a:lnTo>
                  <a:lnTo>
                    <a:pt x="39" y="39"/>
                  </a:lnTo>
                  <a:lnTo>
                    <a:pt x="23" y="58"/>
                  </a:lnTo>
                  <a:lnTo>
                    <a:pt x="10" y="81"/>
                  </a:lnTo>
                  <a:lnTo>
                    <a:pt x="2" y="107"/>
                  </a:lnTo>
                  <a:lnTo>
                    <a:pt x="0" y="133"/>
                  </a:lnTo>
                  <a:lnTo>
                    <a:pt x="2" y="161"/>
                  </a:lnTo>
                  <a:lnTo>
                    <a:pt x="10" y="186"/>
                  </a:lnTo>
                  <a:lnTo>
                    <a:pt x="23" y="209"/>
                  </a:lnTo>
                  <a:lnTo>
                    <a:pt x="39" y="229"/>
                  </a:lnTo>
                  <a:lnTo>
                    <a:pt x="58" y="245"/>
                  </a:lnTo>
                  <a:lnTo>
                    <a:pt x="82" y="257"/>
                  </a:lnTo>
                  <a:lnTo>
                    <a:pt x="107" y="265"/>
                  </a:lnTo>
                  <a:lnTo>
                    <a:pt x="133" y="268"/>
                  </a:lnTo>
                  <a:lnTo>
                    <a:pt x="156" y="265"/>
                  </a:lnTo>
                  <a:lnTo>
                    <a:pt x="177" y="260"/>
                  </a:lnTo>
                  <a:lnTo>
                    <a:pt x="198" y="252"/>
                  </a:lnTo>
                  <a:lnTo>
                    <a:pt x="216" y="239"/>
                  </a:lnTo>
                  <a:lnTo>
                    <a:pt x="231" y="225"/>
                  </a:lnTo>
                  <a:lnTo>
                    <a:pt x="245" y="208"/>
                  </a:lnTo>
                  <a:lnTo>
                    <a:pt x="256" y="190"/>
                  </a:lnTo>
                  <a:lnTo>
                    <a:pt x="264" y="169"/>
                  </a:lnTo>
                  <a:lnTo>
                    <a:pt x="268" y="173"/>
                  </a:lnTo>
                  <a:lnTo>
                    <a:pt x="273" y="176"/>
                  </a:lnTo>
                  <a:lnTo>
                    <a:pt x="279" y="178"/>
                  </a:lnTo>
                  <a:lnTo>
                    <a:pt x="284" y="179"/>
                  </a:lnTo>
                  <a:lnTo>
                    <a:pt x="296" y="176"/>
                  </a:lnTo>
                  <a:lnTo>
                    <a:pt x="305" y="168"/>
                  </a:lnTo>
                  <a:lnTo>
                    <a:pt x="312" y="155"/>
                  </a:lnTo>
                  <a:lnTo>
                    <a:pt x="314" y="140"/>
                  </a:lnTo>
                  <a:lnTo>
                    <a:pt x="312" y="125"/>
                  </a:lnTo>
                  <a:lnTo>
                    <a:pt x="305" y="112"/>
                  </a:lnTo>
                  <a:lnTo>
                    <a:pt x="296" y="104"/>
                  </a:lnTo>
                  <a:lnTo>
                    <a:pt x="284" y="101"/>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4"/>
            <p:cNvSpPr>
              <a:spLocks/>
            </p:cNvSpPr>
            <p:nvPr/>
          </p:nvSpPr>
          <p:spPr bwMode="auto">
            <a:xfrm>
              <a:off x="4874" y="3558"/>
              <a:ext cx="64" cy="22"/>
            </a:xfrm>
            <a:custGeom>
              <a:avLst/>
              <a:gdLst/>
              <a:ahLst/>
              <a:cxnLst>
                <a:cxn ang="0">
                  <a:pos x="0" y="0"/>
                </a:cxn>
                <a:cxn ang="0">
                  <a:pos x="3" y="9"/>
                </a:cxn>
                <a:cxn ang="0">
                  <a:pos x="6" y="17"/>
                </a:cxn>
                <a:cxn ang="0">
                  <a:pos x="13" y="27"/>
                </a:cxn>
                <a:cxn ang="0">
                  <a:pos x="23" y="36"/>
                </a:cxn>
                <a:cxn ang="0">
                  <a:pos x="31" y="39"/>
                </a:cxn>
                <a:cxn ang="0">
                  <a:pos x="39" y="43"/>
                </a:cxn>
                <a:cxn ang="0">
                  <a:pos x="48" y="44"/>
                </a:cxn>
                <a:cxn ang="0">
                  <a:pos x="56" y="45"/>
                </a:cxn>
                <a:cxn ang="0">
                  <a:pos x="63" y="45"/>
                </a:cxn>
                <a:cxn ang="0">
                  <a:pos x="68" y="44"/>
                </a:cxn>
                <a:cxn ang="0">
                  <a:pos x="72" y="44"/>
                </a:cxn>
                <a:cxn ang="0">
                  <a:pos x="73" y="44"/>
                </a:cxn>
                <a:cxn ang="0">
                  <a:pos x="128" y="0"/>
                </a:cxn>
                <a:cxn ang="0">
                  <a:pos x="0" y="0"/>
                </a:cxn>
              </a:cxnLst>
              <a:rect l="0" t="0" r="r" b="b"/>
              <a:pathLst>
                <a:path w="128" h="45">
                  <a:moveTo>
                    <a:pt x="0" y="0"/>
                  </a:moveTo>
                  <a:lnTo>
                    <a:pt x="3" y="9"/>
                  </a:lnTo>
                  <a:lnTo>
                    <a:pt x="6" y="17"/>
                  </a:lnTo>
                  <a:lnTo>
                    <a:pt x="13" y="27"/>
                  </a:lnTo>
                  <a:lnTo>
                    <a:pt x="23" y="36"/>
                  </a:lnTo>
                  <a:lnTo>
                    <a:pt x="31" y="39"/>
                  </a:lnTo>
                  <a:lnTo>
                    <a:pt x="39" y="43"/>
                  </a:lnTo>
                  <a:lnTo>
                    <a:pt x="48" y="44"/>
                  </a:lnTo>
                  <a:lnTo>
                    <a:pt x="56" y="45"/>
                  </a:lnTo>
                  <a:lnTo>
                    <a:pt x="63" y="45"/>
                  </a:lnTo>
                  <a:lnTo>
                    <a:pt x="68" y="44"/>
                  </a:lnTo>
                  <a:lnTo>
                    <a:pt x="72" y="44"/>
                  </a:lnTo>
                  <a:lnTo>
                    <a:pt x="73" y="44"/>
                  </a:lnTo>
                  <a:lnTo>
                    <a:pt x="128" y="0"/>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5"/>
            <p:cNvSpPr>
              <a:spLocks/>
            </p:cNvSpPr>
            <p:nvPr/>
          </p:nvSpPr>
          <p:spPr bwMode="auto">
            <a:xfrm>
              <a:off x="4882" y="3562"/>
              <a:ext cx="38" cy="7"/>
            </a:xfrm>
            <a:custGeom>
              <a:avLst/>
              <a:gdLst/>
              <a:ahLst/>
              <a:cxnLst>
                <a:cxn ang="0">
                  <a:pos x="0" y="0"/>
                </a:cxn>
                <a:cxn ang="0">
                  <a:pos x="7" y="14"/>
                </a:cxn>
                <a:cxn ang="0">
                  <a:pos x="58" y="14"/>
                </a:cxn>
                <a:cxn ang="0">
                  <a:pos x="76" y="0"/>
                </a:cxn>
                <a:cxn ang="0">
                  <a:pos x="0" y="0"/>
                </a:cxn>
              </a:cxnLst>
              <a:rect l="0" t="0" r="r" b="b"/>
              <a:pathLst>
                <a:path w="76" h="14">
                  <a:moveTo>
                    <a:pt x="0" y="0"/>
                  </a:moveTo>
                  <a:lnTo>
                    <a:pt x="7" y="14"/>
                  </a:lnTo>
                  <a:lnTo>
                    <a:pt x="58" y="14"/>
                  </a:lnTo>
                  <a:lnTo>
                    <a:pt x="76"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6"/>
            <p:cNvSpPr>
              <a:spLocks/>
            </p:cNvSpPr>
            <p:nvPr/>
          </p:nvSpPr>
          <p:spPr bwMode="auto">
            <a:xfrm>
              <a:off x="4864" y="3491"/>
              <a:ext cx="16" cy="17"/>
            </a:xfrm>
            <a:custGeom>
              <a:avLst/>
              <a:gdLst/>
              <a:ahLst/>
              <a:cxnLst>
                <a:cxn ang="0">
                  <a:pos x="16" y="32"/>
                </a:cxn>
                <a:cxn ang="0">
                  <a:pos x="23" y="31"/>
                </a:cxn>
                <a:cxn ang="0">
                  <a:pos x="27" y="27"/>
                </a:cxn>
                <a:cxn ang="0">
                  <a:pos x="31" y="23"/>
                </a:cxn>
                <a:cxn ang="0">
                  <a:pos x="32" y="16"/>
                </a:cxn>
                <a:cxn ang="0">
                  <a:pos x="31" y="9"/>
                </a:cxn>
                <a:cxn ang="0">
                  <a:pos x="27" y="4"/>
                </a:cxn>
                <a:cxn ang="0">
                  <a:pos x="23" y="1"/>
                </a:cxn>
                <a:cxn ang="0">
                  <a:pos x="16" y="0"/>
                </a:cxn>
                <a:cxn ang="0">
                  <a:pos x="9" y="1"/>
                </a:cxn>
                <a:cxn ang="0">
                  <a:pos x="4" y="4"/>
                </a:cxn>
                <a:cxn ang="0">
                  <a:pos x="1" y="9"/>
                </a:cxn>
                <a:cxn ang="0">
                  <a:pos x="0" y="16"/>
                </a:cxn>
                <a:cxn ang="0">
                  <a:pos x="1" y="23"/>
                </a:cxn>
                <a:cxn ang="0">
                  <a:pos x="4" y="27"/>
                </a:cxn>
                <a:cxn ang="0">
                  <a:pos x="9" y="31"/>
                </a:cxn>
                <a:cxn ang="0">
                  <a:pos x="16" y="32"/>
                </a:cxn>
              </a:cxnLst>
              <a:rect l="0" t="0" r="r" b="b"/>
              <a:pathLst>
                <a:path w="32" h="32">
                  <a:moveTo>
                    <a:pt x="16" y="32"/>
                  </a:moveTo>
                  <a:lnTo>
                    <a:pt x="23" y="31"/>
                  </a:lnTo>
                  <a:lnTo>
                    <a:pt x="27" y="27"/>
                  </a:lnTo>
                  <a:lnTo>
                    <a:pt x="31" y="23"/>
                  </a:lnTo>
                  <a:lnTo>
                    <a:pt x="32" y="16"/>
                  </a:lnTo>
                  <a:lnTo>
                    <a:pt x="31" y="9"/>
                  </a:lnTo>
                  <a:lnTo>
                    <a:pt x="27" y="4"/>
                  </a:lnTo>
                  <a:lnTo>
                    <a:pt x="23" y="1"/>
                  </a:lnTo>
                  <a:lnTo>
                    <a:pt x="16" y="0"/>
                  </a:lnTo>
                  <a:lnTo>
                    <a:pt x="9" y="1"/>
                  </a:lnTo>
                  <a:lnTo>
                    <a:pt x="4" y="4"/>
                  </a:lnTo>
                  <a:lnTo>
                    <a:pt x="1" y="9"/>
                  </a:lnTo>
                  <a:lnTo>
                    <a:pt x="0" y="16"/>
                  </a:lnTo>
                  <a:lnTo>
                    <a:pt x="1" y="23"/>
                  </a:lnTo>
                  <a:lnTo>
                    <a:pt x="4" y="27"/>
                  </a:lnTo>
                  <a:lnTo>
                    <a:pt x="9" y="31"/>
                  </a:lnTo>
                  <a:lnTo>
                    <a:pt x="16" y="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37"/>
            <p:cNvSpPr>
              <a:spLocks/>
            </p:cNvSpPr>
            <p:nvPr/>
          </p:nvSpPr>
          <p:spPr bwMode="auto">
            <a:xfrm>
              <a:off x="4916" y="3491"/>
              <a:ext cx="19" cy="20"/>
            </a:xfrm>
            <a:custGeom>
              <a:avLst/>
              <a:gdLst/>
              <a:ahLst/>
              <a:cxnLst>
                <a:cxn ang="0">
                  <a:pos x="19" y="39"/>
                </a:cxn>
                <a:cxn ang="0">
                  <a:pos x="27" y="38"/>
                </a:cxn>
                <a:cxn ang="0">
                  <a:pos x="33" y="33"/>
                </a:cxn>
                <a:cxn ang="0">
                  <a:pos x="37" y="26"/>
                </a:cxn>
                <a:cxn ang="0">
                  <a:pos x="38" y="19"/>
                </a:cxn>
                <a:cxn ang="0">
                  <a:pos x="37" y="12"/>
                </a:cxn>
                <a:cxn ang="0">
                  <a:pos x="33" y="6"/>
                </a:cxn>
                <a:cxn ang="0">
                  <a:pos x="27" y="1"/>
                </a:cxn>
                <a:cxn ang="0">
                  <a:pos x="19" y="0"/>
                </a:cxn>
                <a:cxn ang="0">
                  <a:pos x="12" y="1"/>
                </a:cxn>
                <a:cxn ang="0">
                  <a:pos x="6" y="6"/>
                </a:cxn>
                <a:cxn ang="0">
                  <a:pos x="2" y="12"/>
                </a:cxn>
                <a:cxn ang="0">
                  <a:pos x="0" y="19"/>
                </a:cxn>
                <a:cxn ang="0">
                  <a:pos x="2" y="26"/>
                </a:cxn>
                <a:cxn ang="0">
                  <a:pos x="6" y="33"/>
                </a:cxn>
                <a:cxn ang="0">
                  <a:pos x="12" y="38"/>
                </a:cxn>
                <a:cxn ang="0">
                  <a:pos x="19" y="39"/>
                </a:cxn>
              </a:cxnLst>
              <a:rect l="0" t="0" r="r" b="b"/>
              <a:pathLst>
                <a:path w="38" h="39">
                  <a:moveTo>
                    <a:pt x="19" y="39"/>
                  </a:moveTo>
                  <a:lnTo>
                    <a:pt x="27" y="38"/>
                  </a:lnTo>
                  <a:lnTo>
                    <a:pt x="33" y="33"/>
                  </a:lnTo>
                  <a:lnTo>
                    <a:pt x="37" y="26"/>
                  </a:lnTo>
                  <a:lnTo>
                    <a:pt x="38" y="19"/>
                  </a:lnTo>
                  <a:lnTo>
                    <a:pt x="37" y="12"/>
                  </a:lnTo>
                  <a:lnTo>
                    <a:pt x="33" y="6"/>
                  </a:lnTo>
                  <a:lnTo>
                    <a:pt x="27" y="1"/>
                  </a:lnTo>
                  <a:lnTo>
                    <a:pt x="19" y="0"/>
                  </a:lnTo>
                  <a:lnTo>
                    <a:pt x="12" y="1"/>
                  </a:lnTo>
                  <a:lnTo>
                    <a:pt x="6" y="6"/>
                  </a:lnTo>
                  <a:lnTo>
                    <a:pt x="2" y="12"/>
                  </a:lnTo>
                  <a:lnTo>
                    <a:pt x="0" y="19"/>
                  </a:lnTo>
                  <a:lnTo>
                    <a:pt x="2" y="26"/>
                  </a:lnTo>
                  <a:lnTo>
                    <a:pt x="6" y="33"/>
                  </a:lnTo>
                  <a:lnTo>
                    <a:pt x="12" y="38"/>
                  </a:lnTo>
                  <a:lnTo>
                    <a:pt x="19" y="3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8"/>
            <p:cNvSpPr>
              <a:spLocks/>
            </p:cNvSpPr>
            <p:nvPr/>
          </p:nvSpPr>
          <p:spPr bwMode="auto">
            <a:xfrm>
              <a:off x="4870" y="3493"/>
              <a:ext cx="38" cy="47"/>
            </a:xfrm>
            <a:custGeom>
              <a:avLst/>
              <a:gdLst/>
              <a:ahLst/>
              <a:cxnLst>
                <a:cxn ang="0">
                  <a:pos x="20" y="82"/>
                </a:cxn>
                <a:cxn ang="0">
                  <a:pos x="53" y="22"/>
                </a:cxn>
                <a:cxn ang="0">
                  <a:pos x="53" y="0"/>
                </a:cxn>
                <a:cxn ang="0">
                  <a:pos x="0" y="95"/>
                </a:cxn>
                <a:cxn ang="0">
                  <a:pos x="76" y="95"/>
                </a:cxn>
                <a:cxn ang="0">
                  <a:pos x="75" y="82"/>
                </a:cxn>
                <a:cxn ang="0">
                  <a:pos x="20" y="82"/>
                </a:cxn>
              </a:cxnLst>
              <a:rect l="0" t="0" r="r" b="b"/>
              <a:pathLst>
                <a:path w="76" h="95">
                  <a:moveTo>
                    <a:pt x="20" y="82"/>
                  </a:moveTo>
                  <a:lnTo>
                    <a:pt x="53" y="22"/>
                  </a:lnTo>
                  <a:lnTo>
                    <a:pt x="53" y="0"/>
                  </a:lnTo>
                  <a:lnTo>
                    <a:pt x="0" y="95"/>
                  </a:lnTo>
                  <a:lnTo>
                    <a:pt x="76" y="95"/>
                  </a:lnTo>
                  <a:lnTo>
                    <a:pt x="75" y="82"/>
                  </a:lnTo>
                  <a:lnTo>
                    <a:pt x="20"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39"/>
            <p:cNvSpPr>
              <a:spLocks/>
            </p:cNvSpPr>
            <p:nvPr/>
          </p:nvSpPr>
          <p:spPr bwMode="auto">
            <a:xfrm>
              <a:off x="4852" y="3437"/>
              <a:ext cx="131" cy="84"/>
            </a:xfrm>
            <a:custGeom>
              <a:avLst/>
              <a:gdLst/>
              <a:ahLst/>
              <a:cxnLst>
                <a:cxn ang="0">
                  <a:pos x="253" y="63"/>
                </a:cxn>
                <a:cxn ang="0">
                  <a:pos x="246" y="56"/>
                </a:cxn>
                <a:cxn ang="0">
                  <a:pos x="237" y="49"/>
                </a:cxn>
                <a:cxn ang="0">
                  <a:pos x="226" y="44"/>
                </a:cxn>
                <a:cxn ang="0">
                  <a:pos x="218" y="40"/>
                </a:cxn>
                <a:cxn ang="0">
                  <a:pos x="210" y="33"/>
                </a:cxn>
                <a:cxn ang="0">
                  <a:pos x="199" y="26"/>
                </a:cxn>
                <a:cxn ang="0">
                  <a:pos x="184" y="19"/>
                </a:cxn>
                <a:cxn ang="0">
                  <a:pos x="169" y="14"/>
                </a:cxn>
                <a:cxn ang="0">
                  <a:pos x="155" y="11"/>
                </a:cxn>
                <a:cxn ang="0">
                  <a:pos x="140" y="7"/>
                </a:cxn>
                <a:cxn ang="0">
                  <a:pos x="125" y="5"/>
                </a:cxn>
                <a:cxn ang="0">
                  <a:pos x="112" y="3"/>
                </a:cxn>
                <a:cxn ang="0">
                  <a:pos x="102" y="2"/>
                </a:cxn>
                <a:cxn ang="0">
                  <a:pos x="91" y="0"/>
                </a:cxn>
                <a:cxn ang="0">
                  <a:pos x="82" y="0"/>
                </a:cxn>
                <a:cxn ang="0">
                  <a:pos x="72" y="0"/>
                </a:cxn>
                <a:cxn ang="0">
                  <a:pos x="61" y="0"/>
                </a:cxn>
                <a:cxn ang="0">
                  <a:pos x="51" y="2"/>
                </a:cxn>
                <a:cxn ang="0">
                  <a:pos x="41" y="3"/>
                </a:cxn>
                <a:cxn ang="0">
                  <a:pos x="29" y="5"/>
                </a:cxn>
                <a:cxn ang="0">
                  <a:pos x="17" y="10"/>
                </a:cxn>
                <a:cxn ang="0">
                  <a:pos x="7" y="14"/>
                </a:cxn>
                <a:cxn ang="0">
                  <a:pos x="2" y="21"/>
                </a:cxn>
                <a:cxn ang="0">
                  <a:pos x="2" y="31"/>
                </a:cxn>
                <a:cxn ang="0">
                  <a:pos x="18" y="45"/>
                </a:cxn>
                <a:cxn ang="0">
                  <a:pos x="46" y="58"/>
                </a:cxn>
                <a:cxn ang="0">
                  <a:pos x="86" y="68"/>
                </a:cxn>
                <a:cxn ang="0">
                  <a:pos x="121" y="75"/>
                </a:cxn>
                <a:cxn ang="0">
                  <a:pos x="146" y="79"/>
                </a:cxn>
                <a:cxn ang="0">
                  <a:pos x="165" y="80"/>
                </a:cxn>
                <a:cxn ang="0">
                  <a:pos x="181" y="80"/>
                </a:cxn>
                <a:cxn ang="0">
                  <a:pos x="192" y="87"/>
                </a:cxn>
                <a:cxn ang="0">
                  <a:pos x="202" y="103"/>
                </a:cxn>
                <a:cxn ang="0">
                  <a:pos x="214" y="114"/>
                </a:cxn>
                <a:cxn ang="0">
                  <a:pos x="220" y="121"/>
                </a:cxn>
                <a:cxn ang="0">
                  <a:pos x="224" y="170"/>
                </a:cxn>
                <a:cxn ang="0">
                  <a:pos x="249" y="121"/>
                </a:cxn>
                <a:cxn ang="0">
                  <a:pos x="263" y="97"/>
                </a:cxn>
                <a:cxn ang="0">
                  <a:pos x="256" y="67"/>
                </a:cxn>
              </a:cxnLst>
              <a:rect l="0" t="0" r="r" b="b"/>
              <a:pathLst>
                <a:path w="263" h="170">
                  <a:moveTo>
                    <a:pt x="256" y="67"/>
                  </a:moveTo>
                  <a:lnTo>
                    <a:pt x="253" y="63"/>
                  </a:lnTo>
                  <a:lnTo>
                    <a:pt x="249" y="59"/>
                  </a:lnTo>
                  <a:lnTo>
                    <a:pt x="246" y="56"/>
                  </a:lnTo>
                  <a:lnTo>
                    <a:pt x="241" y="52"/>
                  </a:lnTo>
                  <a:lnTo>
                    <a:pt x="237" y="49"/>
                  </a:lnTo>
                  <a:lnTo>
                    <a:pt x="231" y="46"/>
                  </a:lnTo>
                  <a:lnTo>
                    <a:pt x="226" y="44"/>
                  </a:lnTo>
                  <a:lnTo>
                    <a:pt x="220" y="43"/>
                  </a:lnTo>
                  <a:lnTo>
                    <a:pt x="218" y="40"/>
                  </a:lnTo>
                  <a:lnTo>
                    <a:pt x="215" y="36"/>
                  </a:lnTo>
                  <a:lnTo>
                    <a:pt x="210" y="33"/>
                  </a:lnTo>
                  <a:lnTo>
                    <a:pt x="204" y="29"/>
                  </a:lnTo>
                  <a:lnTo>
                    <a:pt x="199" y="26"/>
                  </a:lnTo>
                  <a:lnTo>
                    <a:pt x="191" y="22"/>
                  </a:lnTo>
                  <a:lnTo>
                    <a:pt x="184" y="19"/>
                  </a:lnTo>
                  <a:lnTo>
                    <a:pt x="174" y="17"/>
                  </a:lnTo>
                  <a:lnTo>
                    <a:pt x="169" y="14"/>
                  </a:lnTo>
                  <a:lnTo>
                    <a:pt x="162" y="12"/>
                  </a:lnTo>
                  <a:lnTo>
                    <a:pt x="155" y="11"/>
                  </a:lnTo>
                  <a:lnTo>
                    <a:pt x="148" y="8"/>
                  </a:lnTo>
                  <a:lnTo>
                    <a:pt x="140" y="7"/>
                  </a:lnTo>
                  <a:lnTo>
                    <a:pt x="132" y="6"/>
                  </a:lnTo>
                  <a:lnTo>
                    <a:pt x="125" y="5"/>
                  </a:lnTo>
                  <a:lnTo>
                    <a:pt x="117" y="4"/>
                  </a:lnTo>
                  <a:lnTo>
                    <a:pt x="112" y="3"/>
                  </a:lnTo>
                  <a:lnTo>
                    <a:pt x="106" y="3"/>
                  </a:lnTo>
                  <a:lnTo>
                    <a:pt x="102" y="2"/>
                  </a:lnTo>
                  <a:lnTo>
                    <a:pt x="97" y="2"/>
                  </a:lnTo>
                  <a:lnTo>
                    <a:pt x="91" y="0"/>
                  </a:lnTo>
                  <a:lnTo>
                    <a:pt x="87" y="0"/>
                  </a:lnTo>
                  <a:lnTo>
                    <a:pt x="82" y="0"/>
                  </a:lnTo>
                  <a:lnTo>
                    <a:pt x="78" y="0"/>
                  </a:lnTo>
                  <a:lnTo>
                    <a:pt x="72" y="0"/>
                  </a:lnTo>
                  <a:lnTo>
                    <a:pt x="66" y="0"/>
                  </a:lnTo>
                  <a:lnTo>
                    <a:pt x="61" y="0"/>
                  </a:lnTo>
                  <a:lnTo>
                    <a:pt x="56" y="2"/>
                  </a:lnTo>
                  <a:lnTo>
                    <a:pt x="51" y="2"/>
                  </a:lnTo>
                  <a:lnTo>
                    <a:pt x="45" y="3"/>
                  </a:lnTo>
                  <a:lnTo>
                    <a:pt x="41" y="3"/>
                  </a:lnTo>
                  <a:lnTo>
                    <a:pt x="36" y="4"/>
                  </a:lnTo>
                  <a:lnTo>
                    <a:pt x="29" y="5"/>
                  </a:lnTo>
                  <a:lnTo>
                    <a:pt x="22" y="7"/>
                  </a:lnTo>
                  <a:lnTo>
                    <a:pt x="17" y="10"/>
                  </a:lnTo>
                  <a:lnTo>
                    <a:pt x="12" y="12"/>
                  </a:lnTo>
                  <a:lnTo>
                    <a:pt x="7" y="14"/>
                  </a:lnTo>
                  <a:lnTo>
                    <a:pt x="4" y="18"/>
                  </a:lnTo>
                  <a:lnTo>
                    <a:pt x="2" y="21"/>
                  </a:lnTo>
                  <a:lnTo>
                    <a:pt x="0" y="25"/>
                  </a:lnTo>
                  <a:lnTo>
                    <a:pt x="2" y="31"/>
                  </a:lnTo>
                  <a:lnTo>
                    <a:pt x="7" y="38"/>
                  </a:lnTo>
                  <a:lnTo>
                    <a:pt x="18" y="45"/>
                  </a:lnTo>
                  <a:lnTo>
                    <a:pt x="30" y="51"/>
                  </a:lnTo>
                  <a:lnTo>
                    <a:pt x="46" y="58"/>
                  </a:lnTo>
                  <a:lnTo>
                    <a:pt x="65" y="63"/>
                  </a:lnTo>
                  <a:lnTo>
                    <a:pt x="86" y="68"/>
                  </a:lnTo>
                  <a:lnTo>
                    <a:pt x="108" y="73"/>
                  </a:lnTo>
                  <a:lnTo>
                    <a:pt x="121" y="75"/>
                  </a:lnTo>
                  <a:lnTo>
                    <a:pt x="134" y="78"/>
                  </a:lnTo>
                  <a:lnTo>
                    <a:pt x="146" y="79"/>
                  </a:lnTo>
                  <a:lnTo>
                    <a:pt x="156" y="79"/>
                  </a:lnTo>
                  <a:lnTo>
                    <a:pt x="165" y="80"/>
                  </a:lnTo>
                  <a:lnTo>
                    <a:pt x="173" y="80"/>
                  </a:lnTo>
                  <a:lnTo>
                    <a:pt x="181" y="80"/>
                  </a:lnTo>
                  <a:lnTo>
                    <a:pt x="188" y="79"/>
                  </a:lnTo>
                  <a:lnTo>
                    <a:pt x="192" y="87"/>
                  </a:lnTo>
                  <a:lnTo>
                    <a:pt x="196" y="96"/>
                  </a:lnTo>
                  <a:lnTo>
                    <a:pt x="202" y="103"/>
                  </a:lnTo>
                  <a:lnTo>
                    <a:pt x="208" y="110"/>
                  </a:lnTo>
                  <a:lnTo>
                    <a:pt x="214" y="114"/>
                  </a:lnTo>
                  <a:lnTo>
                    <a:pt x="217" y="118"/>
                  </a:lnTo>
                  <a:lnTo>
                    <a:pt x="220" y="121"/>
                  </a:lnTo>
                  <a:lnTo>
                    <a:pt x="224" y="124"/>
                  </a:lnTo>
                  <a:lnTo>
                    <a:pt x="224" y="170"/>
                  </a:lnTo>
                  <a:lnTo>
                    <a:pt x="239" y="164"/>
                  </a:lnTo>
                  <a:lnTo>
                    <a:pt x="249" y="121"/>
                  </a:lnTo>
                  <a:lnTo>
                    <a:pt x="258" y="111"/>
                  </a:lnTo>
                  <a:lnTo>
                    <a:pt x="263" y="97"/>
                  </a:lnTo>
                  <a:lnTo>
                    <a:pt x="262" y="82"/>
                  </a:lnTo>
                  <a:lnTo>
                    <a:pt x="256" y="6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0"/>
            <p:cNvSpPr>
              <a:spLocks/>
            </p:cNvSpPr>
            <p:nvPr/>
          </p:nvSpPr>
          <p:spPr bwMode="auto">
            <a:xfrm>
              <a:off x="4515" y="3570"/>
              <a:ext cx="87" cy="77"/>
            </a:xfrm>
            <a:custGeom>
              <a:avLst/>
              <a:gdLst/>
              <a:ahLst/>
              <a:cxnLst>
                <a:cxn ang="0">
                  <a:pos x="174" y="153"/>
                </a:cxn>
                <a:cxn ang="0">
                  <a:pos x="174" y="0"/>
                </a:cxn>
                <a:cxn ang="0">
                  <a:pos x="0" y="35"/>
                </a:cxn>
                <a:cxn ang="0">
                  <a:pos x="0" y="153"/>
                </a:cxn>
                <a:cxn ang="0">
                  <a:pos x="174" y="153"/>
                </a:cxn>
              </a:cxnLst>
              <a:rect l="0" t="0" r="r" b="b"/>
              <a:pathLst>
                <a:path w="174" h="153">
                  <a:moveTo>
                    <a:pt x="174" y="153"/>
                  </a:moveTo>
                  <a:lnTo>
                    <a:pt x="174" y="0"/>
                  </a:lnTo>
                  <a:lnTo>
                    <a:pt x="0" y="35"/>
                  </a:lnTo>
                  <a:lnTo>
                    <a:pt x="0" y="153"/>
                  </a:lnTo>
                  <a:lnTo>
                    <a:pt x="174" y="15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1"/>
            <p:cNvSpPr>
              <a:spLocks/>
            </p:cNvSpPr>
            <p:nvPr/>
          </p:nvSpPr>
          <p:spPr bwMode="auto">
            <a:xfrm>
              <a:off x="4526" y="3591"/>
              <a:ext cx="62" cy="92"/>
            </a:xfrm>
            <a:custGeom>
              <a:avLst/>
              <a:gdLst/>
              <a:ahLst/>
              <a:cxnLst>
                <a:cxn ang="0">
                  <a:pos x="126" y="0"/>
                </a:cxn>
                <a:cxn ang="0">
                  <a:pos x="0" y="1"/>
                </a:cxn>
                <a:cxn ang="0">
                  <a:pos x="0" y="180"/>
                </a:cxn>
                <a:cxn ang="0">
                  <a:pos x="45" y="184"/>
                </a:cxn>
                <a:cxn ang="0">
                  <a:pos x="126" y="180"/>
                </a:cxn>
                <a:cxn ang="0">
                  <a:pos x="126" y="0"/>
                </a:cxn>
              </a:cxnLst>
              <a:rect l="0" t="0" r="r" b="b"/>
              <a:pathLst>
                <a:path w="126" h="184">
                  <a:moveTo>
                    <a:pt x="126" y="0"/>
                  </a:moveTo>
                  <a:lnTo>
                    <a:pt x="0" y="1"/>
                  </a:lnTo>
                  <a:lnTo>
                    <a:pt x="0" y="180"/>
                  </a:lnTo>
                  <a:lnTo>
                    <a:pt x="45" y="184"/>
                  </a:lnTo>
                  <a:lnTo>
                    <a:pt x="126" y="180"/>
                  </a:lnTo>
                  <a:lnTo>
                    <a:pt x="126" y="0"/>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2"/>
            <p:cNvSpPr>
              <a:spLocks/>
            </p:cNvSpPr>
            <p:nvPr/>
          </p:nvSpPr>
          <p:spPr bwMode="auto">
            <a:xfrm>
              <a:off x="4481" y="3432"/>
              <a:ext cx="146" cy="118"/>
            </a:xfrm>
            <a:custGeom>
              <a:avLst/>
              <a:gdLst/>
              <a:ahLst/>
              <a:cxnLst>
                <a:cxn ang="0">
                  <a:pos x="144" y="236"/>
                </a:cxn>
                <a:cxn ang="0">
                  <a:pos x="175" y="235"/>
                </a:cxn>
                <a:cxn ang="0">
                  <a:pos x="204" y="233"/>
                </a:cxn>
                <a:cxn ang="0">
                  <a:pos x="230" y="228"/>
                </a:cxn>
                <a:cxn ang="0">
                  <a:pos x="251" y="220"/>
                </a:cxn>
                <a:cxn ang="0">
                  <a:pos x="269" y="210"/>
                </a:cxn>
                <a:cxn ang="0">
                  <a:pos x="283" y="196"/>
                </a:cxn>
                <a:cxn ang="0">
                  <a:pos x="291" y="178"/>
                </a:cxn>
                <a:cxn ang="0">
                  <a:pos x="293" y="156"/>
                </a:cxn>
                <a:cxn ang="0">
                  <a:pos x="292" y="138"/>
                </a:cxn>
                <a:cxn ang="0">
                  <a:pos x="291" y="121"/>
                </a:cxn>
                <a:cxn ang="0">
                  <a:pos x="286" y="103"/>
                </a:cxn>
                <a:cxn ang="0">
                  <a:pos x="280" y="85"/>
                </a:cxn>
                <a:cxn ang="0">
                  <a:pos x="272" y="68"/>
                </a:cxn>
                <a:cxn ang="0">
                  <a:pos x="262" y="52"/>
                </a:cxn>
                <a:cxn ang="0">
                  <a:pos x="249" y="37"/>
                </a:cxn>
                <a:cxn ang="0">
                  <a:pos x="234" y="24"/>
                </a:cxn>
                <a:cxn ang="0">
                  <a:pos x="226" y="19"/>
                </a:cxn>
                <a:cxn ang="0">
                  <a:pos x="217" y="14"/>
                </a:cxn>
                <a:cxn ang="0">
                  <a:pos x="207" y="11"/>
                </a:cxn>
                <a:cxn ang="0">
                  <a:pos x="196" y="7"/>
                </a:cxn>
                <a:cxn ang="0">
                  <a:pos x="185" y="4"/>
                </a:cxn>
                <a:cxn ang="0">
                  <a:pos x="172" y="1"/>
                </a:cxn>
                <a:cxn ang="0">
                  <a:pos x="159" y="0"/>
                </a:cxn>
                <a:cxn ang="0">
                  <a:pos x="145" y="0"/>
                </a:cxn>
                <a:cxn ang="0">
                  <a:pos x="132" y="0"/>
                </a:cxn>
                <a:cxn ang="0">
                  <a:pos x="118" y="1"/>
                </a:cxn>
                <a:cxn ang="0">
                  <a:pos x="105" y="3"/>
                </a:cxn>
                <a:cxn ang="0">
                  <a:pos x="94" y="4"/>
                </a:cxn>
                <a:cxn ang="0">
                  <a:pos x="83" y="6"/>
                </a:cxn>
                <a:cxn ang="0">
                  <a:pos x="73" y="9"/>
                </a:cxn>
                <a:cxn ang="0">
                  <a:pos x="64" y="12"/>
                </a:cxn>
                <a:cxn ang="0">
                  <a:pos x="56" y="15"/>
                </a:cxn>
                <a:cxn ang="0">
                  <a:pos x="41" y="24"/>
                </a:cxn>
                <a:cxn ang="0">
                  <a:pos x="28" y="34"/>
                </a:cxn>
                <a:cxn ang="0">
                  <a:pos x="19" y="46"/>
                </a:cxn>
                <a:cxn ang="0">
                  <a:pos x="11" y="59"/>
                </a:cxn>
                <a:cxn ang="0">
                  <a:pos x="6" y="73"/>
                </a:cxn>
                <a:cxn ang="0">
                  <a:pos x="3" y="88"/>
                </a:cxn>
                <a:cxn ang="0">
                  <a:pos x="0" y="103"/>
                </a:cxn>
                <a:cxn ang="0">
                  <a:pos x="0" y="119"/>
                </a:cxn>
                <a:cxn ang="0">
                  <a:pos x="3" y="143"/>
                </a:cxn>
                <a:cxn ang="0">
                  <a:pos x="11" y="165"/>
                </a:cxn>
                <a:cxn ang="0">
                  <a:pos x="23" y="184"/>
                </a:cxn>
                <a:cxn ang="0">
                  <a:pos x="39" y="202"/>
                </a:cxn>
                <a:cxn ang="0">
                  <a:pos x="60" y="217"/>
                </a:cxn>
                <a:cxn ang="0">
                  <a:pos x="84" y="227"/>
                </a:cxn>
                <a:cxn ang="0">
                  <a:pos x="113" y="234"/>
                </a:cxn>
                <a:cxn ang="0">
                  <a:pos x="144" y="236"/>
                </a:cxn>
              </a:cxnLst>
              <a:rect l="0" t="0" r="r" b="b"/>
              <a:pathLst>
                <a:path w="293" h="236">
                  <a:moveTo>
                    <a:pt x="144" y="236"/>
                  </a:moveTo>
                  <a:lnTo>
                    <a:pt x="175" y="235"/>
                  </a:lnTo>
                  <a:lnTo>
                    <a:pt x="204" y="233"/>
                  </a:lnTo>
                  <a:lnTo>
                    <a:pt x="230" y="228"/>
                  </a:lnTo>
                  <a:lnTo>
                    <a:pt x="251" y="220"/>
                  </a:lnTo>
                  <a:lnTo>
                    <a:pt x="269" y="210"/>
                  </a:lnTo>
                  <a:lnTo>
                    <a:pt x="283" y="196"/>
                  </a:lnTo>
                  <a:lnTo>
                    <a:pt x="291" y="178"/>
                  </a:lnTo>
                  <a:lnTo>
                    <a:pt x="293" y="156"/>
                  </a:lnTo>
                  <a:lnTo>
                    <a:pt x="292" y="138"/>
                  </a:lnTo>
                  <a:lnTo>
                    <a:pt x="291" y="121"/>
                  </a:lnTo>
                  <a:lnTo>
                    <a:pt x="286" y="103"/>
                  </a:lnTo>
                  <a:lnTo>
                    <a:pt x="280" y="85"/>
                  </a:lnTo>
                  <a:lnTo>
                    <a:pt x="272" y="68"/>
                  </a:lnTo>
                  <a:lnTo>
                    <a:pt x="262" y="52"/>
                  </a:lnTo>
                  <a:lnTo>
                    <a:pt x="249" y="37"/>
                  </a:lnTo>
                  <a:lnTo>
                    <a:pt x="234" y="24"/>
                  </a:lnTo>
                  <a:lnTo>
                    <a:pt x="226" y="19"/>
                  </a:lnTo>
                  <a:lnTo>
                    <a:pt x="217" y="14"/>
                  </a:lnTo>
                  <a:lnTo>
                    <a:pt x="207" y="11"/>
                  </a:lnTo>
                  <a:lnTo>
                    <a:pt x="196" y="7"/>
                  </a:lnTo>
                  <a:lnTo>
                    <a:pt x="185" y="4"/>
                  </a:lnTo>
                  <a:lnTo>
                    <a:pt x="172" y="1"/>
                  </a:lnTo>
                  <a:lnTo>
                    <a:pt x="159" y="0"/>
                  </a:lnTo>
                  <a:lnTo>
                    <a:pt x="145" y="0"/>
                  </a:lnTo>
                  <a:lnTo>
                    <a:pt x="132" y="0"/>
                  </a:lnTo>
                  <a:lnTo>
                    <a:pt x="118" y="1"/>
                  </a:lnTo>
                  <a:lnTo>
                    <a:pt x="105" y="3"/>
                  </a:lnTo>
                  <a:lnTo>
                    <a:pt x="94" y="4"/>
                  </a:lnTo>
                  <a:lnTo>
                    <a:pt x="83" y="6"/>
                  </a:lnTo>
                  <a:lnTo>
                    <a:pt x="73" y="9"/>
                  </a:lnTo>
                  <a:lnTo>
                    <a:pt x="64" y="12"/>
                  </a:lnTo>
                  <a:lnTo>
                    <a:pt x="56" y="15"/>
                  </a:lnTo>
                  <a:lnTo>
                    <a:pt x="41" y="24"/>
                  </a:lnTo>
                  <a:lnTo>
                    <a:pt x="28" y="34"/>
                  </a:lnTo>
                  <a:lnTo>
                    <a:pt x="19" y="46"/>
                  </a:lnTo>
                  <a:lnTo>
                    <a:pt x="11" y="59"/>
                  </a:lnTo>
                  <a:lnTo>
                    <a:pt x="6" y="73"/>
                  </a:lnTo>
                  <a:lnTo>
                    <a:pt x="3" y="88"/>
                  </a:lnTo>
                  <a:lnTo>
                    <a:pt x="0" y="103"/>
                  </a:lnTo>
                  <a:lnTo>
                    <a:pt x="0" y="119"/>
                  </a:lnTo>
                  <a:lnTo>
                    <a:pt x="3" y="143"/>
                  </a:lnTo>
                  <a:lnTo>
                    <a:pt x="11" y="165"/>
                  </a:lnTo>
                  <a:lnTo>
                    <a:pt x="23" y="184"/>
                  </a:lnTo>
                  <a:lnTo>
                    <a:pt x="39" y="202"/>
                  </a:lnTo>
                  <a:lnTo>
                    <a:pt x="60" y="217"/>
                  </a:lnTo>
                  <a:lnTo>
                    <a:pt x="84" y="227"/>
                  </a:lnTo>
                  <a:lnTo>
                    <a:pt x="113" y="234"/>
                  </a:lnTo>
                  <a:lnTo>
                    <a:pt x="144" y="23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3"/>
            <p:cNvSpPr>
              <a:spLocks/>
            </p:cNvSpPr>
            <p:nvPr/>
          </p:nvSpPr>
          <p:spPr bwMode="auto">
            <a:xfrm>
              <a:off x="4461" y="3455"/>
              <a:ext cx="175" cy="154"/>
            </a:xfrm>
            <a:custGeom>
              <a:avLst/>
              <a:gdLst/>
              <a:ahLst/>
              <a:cxnLst>
                <a:cxn ang="0">
                  <a:pos x="259" y="38"/>
                </a:cxn>
                <a:cxn ang="0">
                  <a:pos x="239" y="22"/>
                </a:cxn>
                <a:cxn ang="0">
                  <a:pos x="218" y="12"/>
                </a:cxn>
                <a:cxn ang="0">
                  <a:pos x="197" y="4"/>
                </a:cxn>
                <a:cxn ang="0">
                  <a:pos x="164" y="0"/>
                </a:cxn>
                <a:cxn ang="0">
                  <a:pos x="123" y="4"/>
                </a:cxn>
                <a:cxn ang="0">
                  <a:pos x="91" y="14"/>
                </a:cxn>
                <a:cxn ang="0">
                  <a:pos x="68" y="25"/>
                </a:cxn>
                <a:cxn ang="0">
                  <a:pos x="54" y="36"/>
                </a:cxn>
                <a:cxn ang="0">
                  <a:pos x="42" y="48"/>
                </a:cxn>
                <a:cxn ang="0">
                  <a:pos x="34" y="58"/>
                </a:cxn>
                <a:cxn ang="0">
                  <a:pos x="21" y="76"/>
                </a:cxn>
                <a:cxn ang="0">
                  <a:pos x="7" y="104"/>
                </a:cxn>
                <a:cxn ang="0">
                  <a:pos x="1" y="141"/>
                </a:cxn>
                <a:cxn ang="0">
                  <a:pos x="4" y="184"/>
                </a:cxn>
                <a:cxn ang="0">
                  <a:pos x="27" y="241"/>
                </a:cxn>
                <a:cxn ang="0">
                  <a:pos x="68" y="283"/>
                </a:cxn>
                <a:cxn ang="0">
                  <a:pos x="125" y="306"/>
                </a:cxn>
                <a:cxn ang="0">
                  <a:pos x="179" y="309"/>
                </a:cxn>
                <a:cxn ang="0">
                  <a:pos x="220" y="296"/>
                </a:cxn>
                <a:cxn ang="0">
                  <a:pos x="256" y="273"/>
                </a:cxn>
                <a:cxn ang="0">
                  <a:pos x="285" y="242"/>
                </a:cxn>
                <a:cxn ang="0">
                  <a:pos x="296" y="223"/>
                </a:cxn>
                <a:cxn ang="0">
                  <a:pos x="299" y="223"/>
                </a:cxn>
                <a:cxn ang="0">
                  <a:pos x="310" y="222"/>
                </a:cxn>
                <a:cxn ang="0">
                  <a:pos x="327" y="212"/>
                </a:cxn>
                <a:cxn ang="0">
                  <a:pos x="341" y="195"/>
                </a:cxn>
                <a:cxn ang="0">
                  <a:pos x="348" y="171"/>
                </a:cxn>
                <a:cxn ang="0">
                  <a:pos x="349" y="150"/>
                </a:cxn>
                <a:cxn ang="0">
                  <a:pos x="346" y="133"/>
                </a:cxn>
                <a:cxn ang="0">
                  <a:pos x="333" y="114"/>
                </a:cxn>
                <a:cxn ang="0">
                  <a:pos x="311" y="90"/>
                </a:cxn>
                <a:cxn ang="0">
                  <a:pos x="292" y="67"/>
                </a:cxn>
                <a:cxn ang="0">
                  <a:pos x="274" y="52"/>
                </a:cxn>
              </a:cxnLst>
              <a:rect l="0" t="0" r="r" b="b"/>
              <a:pathLst>
                <a:path w="349" h="310">
                  <a:moveTo>
                    <a:pt x="269" y="47"/>
                  </a:moveTo>
                  <a:lnTo>
                    <a:pt x="259" y="38"/>
                  </a:lnTo>
                  <a:lnTo>
                    <a:pt x="249" y="29"/>
                  </a:lnTo>
                  <a:lnTo>
                    <a:pt x="239" y="22"/>
                  </a:lnTo>
                  <a:lnTo>
                    <a:pt x="228" y="16"/>
                  </a:lnTo>
                  <a:lnTo>
                    <a:pt x="218" y="12"/>
                  </a:lnTo>
                  <a:lnTo>
                    <a:pt x="208" y="7"/>
                  </a:lnTo>
                  <a:lnTo>
                    <a:pt x="197" y="4"/>
                  </a:lnTo>
                  <a:lnTo>
                    <a:pt x="187" y="1"/>
                  </a:lnTo>
                  <a:lnTo>
                    <a:pt x="164" y="0"/>
                  </a:lnTo>
                  <a:lnTo>
                    <a:pt x="143" y="1"/>
                  </a:lnTo>
                  <a:lnTo>
                    <a:pt x="123" y="4"/>
                  </a:lnTo>
                  <a:lnTo>
                    <a:pt x="106" y="8"/>
                  </a:lnTo>
                  <a:lnTo>
                    <a:pt x="91" y="14"/>
                  </a:lnTo>
                  <a:lnTo>
                    <a:pt x="78" y="20"/>
                  </a:lnTo>
                  <a:lnTo>
                    <a:pt x="68" y="25"/>
                  </a:lnTo>
                  <a:lnTo>
                    <a:pt x="61" y="30"/>
                  </a:lnTo>
                  <a:lnTo>
                    <a:pt x="54" y="36"/>
                  </a:lnTo>
                  <a:lnTo>
                    <a:pt x="47" y="42"/>
                  </a:lnTo>
                  <a:lnTo>
                    <a:pt x="42" y="48"/>
                  </a:lnTo>
                  <a:lnTo>
                    <a:pt x="36" y="55"/>
                  </a:lnTo>
                  <a:lnTo>
                    <a:pt x="34" y="58"/>
                  </a:lnTo>
                  <a:lnTo>
                    <a:pt x="28" y="66"/>
                  </a:lnTo>
                  <a:lnTo>
                    <a:pt x="21" y="76"/>
                  </a:lnTo>
                  <a:lnTo>
                    <a:pt x="14" y="89"/>
                  </a:lnTo>
                  <a:lnTo>
                    <a:pt x="7" y="104"/>
                  </a:lnTo>
                  <a:lnTo>
                    <a:pt x="4" y="122"/>
                  </a:lnTo>
                  <a:lnTo>
                    <a:pt x="1" y="141"/>
                  </a:lnTo>
                  <a:lnTo>
                    <a:pt x="0" y="153"/>
                  </a:lnTo>
                  <a:lnTo>
                    <a:pt x="4" y="184"/>
                  </a:lnTo>
                  <a:lnTo>
                    <a:pt x="13" y="214"/>
                  </a:lnTo>
                  <a:lnTo>
                    <a:pt x="27" y="241"/>
                  </a:lnTo>
                  <a:lnTo>
                    <a:pt x="45" y="264"/>
                  </a:lnTo>
                  <a:lnTo>
                    <a:pt x="68" y="283"/>
                  </a:lnTo>
                  <a:lnTo>
                    <a:pt x="95" y="297"/>
                  </a:lnTo>
                  <a:lnTo>
                    <a:pt x="125" y="306"/>
                  </a:lnTo>
                  <a:lnTo>
                    <a:pt x="156" y="310"/>
                  </a:lnTo>
                  <a:lnTo>
                    <a:pt x="179" y="309"/>
                  </a:lnTo>
                  <a:lnTo>
                    <a:pt x="199" y="303"/>
                  </a:lnTo>
                  <a:lnTo>
                    <a:pt x="220" y="296"/>
                  </a:lnTo>
                  <a:lnTo>
                    <a:pt x="239" y="286"/>
                  </a:lnTo>
                  <a:lnTo>
                    <a:pt x="256" y="273"/>
                  </a:lnTo>
                  <a:lnTo>
                    <a:pt x="271" y="258"/>
                  </a:lnTo>
                  <a:lnTo>
                    <a:pt x="285" y="242"/>
                  </a:lnTo>
                  <a:lnTo>
                    <a:pt x="295" y="223"/>
                  </a:lnTo>
                  <a:lnTo>
                    <a:pt x="296" y="223"/>
                  </a:lnTo>
                  <a:lnTo>
                    <a:pt x="297" y="223"/>
                  </a:lnTo>
                  <a:lnTo>
                    <a:pt x="299" y="223"/>
                  </a:lnTo>
                  <a:lnTo>
                    <a:pt x="300" y="223"/>
                  </a:lnTo>
                  <a:lnTo>
                    <a:pt x="310" y="222"/>
                  </a:lnTo>
                  <a:lnTo>
                    <a:pt x="319" y="218"/>
                  </a:lnTo>
                  <a:lnTo>
                    <a:pt x="327" y="212"/>
                  </a:lnTo>
                  <a:lnTo>
                    <a:pt x="335" y="204"/>
                  </a:lnTo>
                  <a:lnTo>
                    <a:pt x="341" y="195"/>
                  </a:lnTo>
                  <a:lnTo>
                    <a:pt x="346" y="183"/>
                  </a:lnTo>
                  <a:lnTo>
                    <a:pt x="348" y="171"/>
                  </a:lnTo>
                  <a:lnTo>
                    <a:pt x="349" y="158"/>
                  </a:lnTo>
                  <a:lnTo>
                    <a:pt x="349" y="150"/>
                  </a:lnTo>
                  <a:lnTo>
                    <a:pt x="348" y="141"/>
                  </a:lnTo>
                  <a:lnTo>
                    <a:pt x="346" y="133"/>
                  </a:lnTo>
                  <a:lnTo>
                    <a:pt x="343" y="126"/>
                  </a:lnTo>
                  <a:lnTo>
                    <a:pt x="333" y="114"/>
                  </a:lnTo>
                  <a:lnTo>
                    <a:pt x="323" y="101"/>
                  </a:lnTo>
                  <a:lnTo>
                    <a:pt x="311" y="90"/>
                  </a:lnTo>
                  <a:lnTo>
                    <a:pt x="301" y="77"/>
                  </a:lnTo>
                  <a:lnTo>
                    <a:pt x="292" y="67"/>
                  </a:lnTo>
                  <a:lnTo>
                    <a:pt x="282" y="58"/>
                  </a:lnTo>
                  <a:lnTo>
                    <a:pt x="274" y="52"/>
                  </a:lnTo>
                  <a:lnTo>
                    <a:pt x="269" y="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4"/>
            <p:cNvSpPr>
              <a:spLocks/>
            </p:cNvSpPr>
            <p:nvPr/>
          </p:nvSpPr>
          <p:spPr bwMode="auto">
            <a:xfrm>
              <a:off x="4473" y="3466"/>
              <a:ext cx="153" cy="131"/>
            </a:xfrm>
            <a:custGeom>
              <a:avLst/>
              <a:gdLst/>
              <a:ahLst/>
              <a:cxnLst>
                <a:cxn ang="0">
                  <a:pos x="279" y="99"/>
                </a:cxn>
                <a:cxn ang="0">
                  <a:pos x="274" y="100"/>
                </a:cxn>
                <a:cxn ang="0">
                  <a:pos x="270" y="101"/>
                </a:cxn>
                <a:cxn ang="0">
                  <a:pos x="265" y="104"/>
                </a:cxn>
                <a:cxn ang="0">
                  <a:pos x="261" y="107"/>
                </a:cxn>
                <a:cxn ang="0">
                  <a:pos x="255" y="85"/>
                </a:cxn>
                <a:cxn ang="0">
                  <a:pos x="246" y="65"/>
                </a:cxn>
                <a:cxn ang="0">
                  <a:pos x="232" y="46"/>
                </a:cxn>
                <a:cxn ang="0">
                  <a:pos x="217" y="31"/>
                </a:cxn>
                <a:cxn ang="0">
                  <a:pos x="198" y="17"/>
                </a:cxn>
                <a:cxn ang="0">
                  <a:pos x="178" y="8"/>
                </a:cxn>
                <a:cxn ang="0">
                  <a:pos x="156" y="2"/>
                </a:cxn>
                <a:cxn ang="0">
                  <a:pos x="132" y="0"/>
                </a:cxn>
                <a:cxn ang="0">
                  <a:pos x="105" y="2"/>
                </a:cxn>
                <a:cxn ang="0">
                  <a:pos x="81" y="10"/>
                </a:cxn>
                <a:cxn ang="0">
                  <a:pos x="58" y="22"/>
                </a:cxn>
                <a:cxn ang="0">
                  <a:pos x="38" y="38"/>
                </a:cxn>
                <a:cxn ang="0">
                  <a:pos x="22" y="58"/>
                </a:cxn>
                <a:cxn ang="0">
                  <a:pos x="11" y="81"/>
                </a:cxn>
                <a:cxn ang="0">
                  <a:pos x="2" y="105"/>
                </a:cxn>
                <a:cxn ang="0">
                  <a:pos x="0" y="131"/>
                </a:cxn>
                <a:cxn ang="0">
                  <a:pos x="2" y="158"/>
                </a:cxn>
                <a:cxn ang="0">
                  <a:pos x="11" y="182"/>
                </a:cxn>
                <a:cxn ang="0">
                  <a:pos x="22" y="204"/>
                </a:cxn>
                <a:cxn ang="0">
                  <a:pos x="38" y="223"/>
                </a:cxn>
                <a:cxn ang="0">
                  <a:pos x="58" y="240"/>
                </a:cxn>
                <a:cxn ang="0">
                  <a:pos x="81" y="251"/>
                </a:cxn>
                <a:cxn ang="0">
                  <a:pos x="105" y="259"/>
                </a:cxn>
                <a:cxn ang="0">
                  <a:pos x="132" y="261"/>
                </a:cxn>
                <a:cxn ang="0">
                  <a:pos x="153" y="259"/>
                </a:cxn>
                <a:cxn ang="0">
                  <a:pos x="175" y="255"/>
                </a:cxn>
                <a:cxn ang="0">
                  <a:pos x="195" y="245"/>
                </a:cxn>
                <a:cxn ang="0">
                  <a:pos x="212" y="234"/>
                </a:cxn>
                <a:cxn ang="0">
                  <a:pos x="227" y="220"/>
                </a:cxn>
                <a:cxn ang="0">
                  <a:pos x="241" y="204"/>
                </a:cxn>
                <a:cxn ang="0">
                  <a:pos x="251" y="186"/>
                </a:cxn>
                <a:cxn ang="0">
                  <a:pos x="258" y="165"/>
                </a:cxn>
                <a:cxn ang="0">
                  <a:pos x="263" y="169"/>
                </a:cxn>
                <a:cxn ang="0">
                  <a:pos x="267" y="173"/>
                </a:cxn>
                <a:cxn ang="0">
                  <a:pos x="273" y="175"/>
                </a:cxn>
                <a:cxn ang="0">
                  <a:pos x="279" y="176"/>
                </a:cxn>
                <a:cxn ang="0">
                  <a:pos x="289" y="173"/>
                </a:cxn>
                <a:cxn ang="0">
                  <a:pos x="299" y="165"/>
                </a:cxn>
                <a:cxn ang="0">
                  <a:pos x="306" y="152"/>
                </a:cxn>
                <a:cxn ang="0">
                  <a:pos x="308" y="137"/>
                </a:cxn>
                <a:cxn ang="0">
                  <a:pos x="306" y="122"/>
                </a:cxn>
                <a:cxn ang="0">
                  <a:pos x="299" y="111"/>
                </a:cxn>
                <a:cxn ang="0">
                  <a:pos x="289" y="103"/>
                </a:cxn>
                <a:cxn ang="0">
                  <a:pos x="279" y="99"/>
                </a:cxn>
              </a:cxnLst>
              <a:rect l="0" t="0" r="r" b="b"/>
              <a:pathLst>
                <a:path w="308" h="261">
                  <a:moveTo>
                    <a:pt x="279" y="99"/>
                  </a:moveTo>
                  <a:lnTo>
                    <a:pt x="274" y="100"/>
                  </a:lnTo>
                  <a:lnTo>
                    <a:pt x="270" y="101"/>
                  </a:lnTo>
                  <a:lnTo>
                    <a:pt x="265" y="104"/>
                  </a:lnTo>
                  <a:lnTo>
                    <a:pt x="261" y="107"/>
                  </a:lnTo>
                  <a:lnTo>
                    <a:pt x="255" y="85"/>
                  </a:lnTo>
                  <a:lnTo>
                    <a:pt x="246" y="65"/>
                  </a:lnTo>
                  <a:lnTo>
                    <a:pt x="232" y="46"/>
                  </a:lnTo>
                  <a:lnTo>
                    <a:pt x="217" y="31"/>
                  </a:lnTo>
                  <a:lnTo>
                    <a:pt x="198" y="17"/>
                  </a:lnTo>
                  <a:lnTo>
                    <a:pt x="178" y="8"/>
                  </a:lnTo>
                  <a:lnTo>
                    <a:pt x="156" y="2"/>
                  </a:lnTo>
                  <a:lnTo>
                    <a:pt x="132" y="0"/>
                  </a:lnTo>
                  <a:lnTo>
                    <a:pt x="105" y="2"/>
                  </a:lnTo>
                  <a:lnTo>
                    <a:pt x="81" y="10"/>
                  </a:lnTo>
                  <a:lnTo>
                    <a:pt x="58" y="22"/>
                  </a:lnTo>
                  <a:lnTo>
                    <a:pt x="38" y="38"/>
                  </a:lnTo>
                  <a:lnTo>
                    <a:pt x="22" y="58"/>
                  </a:lnTo>
                  <a:lnTo>
                    <a:pt x="11" y="81"/>
                  </a:lnTo>
                  <a:lnTo>
                    <a:pt x="2" y="105"/>
                  </a:lnTo>
                  <a:lnTo>
                    <a:pt x="0" y="131"/>
                  </a:lnTo>
                  <a:lnTo>
                    <a:pt x="2" y="158"/>
                  </a:lnTo>
                  <a:lnTo>
                    <a:pt x="11" y="182"/>
                  </a:lnTo>
                  <a:lnTo>
                    <a:pt x="22" y="204"/>
                  </a:lnTo>
                  <a:lnTo>
                    <a:pt x="38" y="223"/>
                  </a:lnTo>
                  <a:lnTo>
                    <a:pt x="58" y="240"/>
                  </a:lnTo>
                  <a:lnTo>
                    <a:pt x="81" y="251"/>
                  </a:lnTo>
                  <a:lnTo>
                    <a:pt x="105" y="259"/>
                  </a:lnTo>
                  <a:lnTo>
                    <a:pt x="132" y="261"/>
                  </a:lnTo>
                  <a:lnTo>
                    <a:pt x="153" y="259"/>
                  </a:lnTo>
                  <a:lnTo>
                    <a:pt x="175" y="255"/>
                  </a:lnTo>
                  <a:lnTo>
                    <a:pt x="195" y="245"/>
                  </a:lnTo>
                  <a:lnTo>
                    <a:pt x="212" y="234"/>
                  </a:lnTo>
                  <a:lnTo>
                    <a:pt x="227" y="220"/>
                  </a:lnTo>
                  <a:lnTo>
                    <a:pt x="241" y="204"/>
                  </a:lnTo>
                  <a:lnTo>
                    <a:pt x="251" y="186"/>
                  </a:lnTo>
                  <a:lnTo>
                    <a:pt x="258" y="165"/>
                  </a:lnTo>
                  <a:lnTo>
                    <a:pt x="263" y="169"/>
                  </a:lnTo>
                  <a:lnTo>
                    <a:pt x="267" y="173"/>
                  </a:lnTo>
                  <a:lnTo>
                    <a:pt x="273" y="175"/>
                  </a:lnTo>
                  <a:lnTo>
                    <a:pt x="279" y="176"/>
                  </a:lnTo>
                  <a:lnTo>
                    <a:pt x="289" y="173"/>
                  </a:lnTo>
                  <a:lnTo>
                    <a:pt x="299" y="165"/>
                  </a:lnTo>
                  <a:lnTo>
                    <a:pt x="306" y="152"/>
                  </a:lnTo>
                  <a:lnTo>
                    <a:pt x="308" y="137"/>
                  </a:lnTo>
                  <a:lnTo>
                    <a:pt x="306" y="122"/>
                  </a:lnTo>
                  <a:lnTo>
                    <a:pt x="299" y="111"/>
                  </a:lnTo>
                  <a:lnTo>
                    <a:pt x="289" y="103"/>
                  </a:lnTo>
                  <a:lnTo>
                    <a:pt x="279" y="99"/>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5"/>
            <p:cNvSpPr>
              <a:spLocks/>
            </p:cNvSpPr>
            <p:nvPr/>
          </p:nvSpPr>
          <p:spPr bwMode="auto">
            <a:xfrm>
              <a:off x="4506" y="3557"/>
              <a:ext cx="62" cy="22"/>
            </a:xfrm>
            <a:custGeom>
              <a:avLst/>
              <a:gdLst/>
              <a:ahLst/>
              <a:cxnLst>
                <a:cxn ang="0">
                  <a:pos x="0" y="0"/>
                </a:cxn>
                <a:cxn ang="0">
                  <a:pos x="2" y="8"/>
                </a:cxn>
                <a:cxn ang="0">
                  <a:pos x="6" y="17"/>
                </a:cxn>
                <a:cxn ang="0">
                  <a:pos x="12" y="25"/>
                </a:cxn>
                <a:cxn ang="0">
                  <a:pos x="22" y="35"/>
                </a:cxn>
                <a:cxn ang="0">
                  <a:pos x="30" y="38"/>
                </a:cxn>
                <a:cxn ang="0">
                  <a:pos x="38" y="41"/>
                </a:cxn>
                <a:cxn ang="0">
                  <a:pos x="46" y="43"/>
                </a:cxn>
                <a:cxn ang="0">
                  <a:pos x="53" y="44"/>
                </a:cxn>
                <a:cxn ang="0">
                  <a:pos x="60" y="44"/>
                </a:cxn>
                <a:cxn ang="0">
                  <a:pos x="66" y="43"/>
                </a:cxn>
                <a:cxn ang="0">
                  <a:pos x="69" y="43"/>
                </a:cxn>
                <a:cxn ang="0">
                  <a:pos x="70" y="43"/>
                </a:cxn>
                <a:cxn ang="0">
                  <a:pos x="124" y="0"/>
                </a:cxn>
                <a:cxn ang="0">
                  <a:pos x="0" y="0"/>
                </a:cxn>
              </a:cxnLst>
              <a:rect l="0" t="0" r="r" b="b"/>
              <a:pathLst>
                <a:path w="124" h="44">
                  <a:moveTo>
                    <a:pt x="0" y="0"/>
                  </a:moveTo>
                  <a:lnTo>
                    <a:pt x="2" y="8"/>
                  </a:lnTo>
                  <a:lnTo>
                    <a:pt x="6" y="17"/>
                  </a:lnTo>
                  <a:lnTo>
                    <a:pt x="12" y="25"/>
                  </a:lnTo>
                  <a:lnTo>
                    <a:pt x="22" y="35"/>
                  </a:lnTo>
                  <a:lnTo>
                    <a:pt x="30" y="38"/>
                  </a:lnTo>
                  <a:lnTo>
                    <a:pt x="38" y="41"/>
                  </a:lnTo>
                  <a:lnTo>
                    <a:pt x="46" y="43"/>
                  </a:lnTo>
                  <a:lnTo>
                    <a:pt x="53" y="44"/>
                  </a:lnTo>
                  <a:lnTo>
                    <a:pt x="60" y="44"/>
                  </a:lnTo>
                  <a:lnTo>
                    <a:pt x="66" y="43"/>
                  </a:lnTo>
                  <a:lnTo>
                    <a:pt x="69" y="43"/>
                  </a:lnTo>
                  <a:lnTo>
                    <a:pt x="70" y="43"/>
                  </a:lnTo>
                  <a:lnTo>
                    <a:pt x="124" y="0"/>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6"/>
            <p:cNvSpPr>
              <a:spLocks/>
            </p:cNvSpPr>
            <p:nvPr/>
          </p:nvSpPr>
          <p:spPr bwMode="auto">
            <a:xfrm>
              <a:off x="4514" y="3562"/>
              <a:ext cx="37" cy="7"/>
            </a:xfrm>
            <a:custGeom>
              <a:avLst/>
              <a:gdLst/>
              <a:ahLst/>
              <a:cxnLst>
                <a:cxn ang="0">
                  <a:pos x="0" y="0"/>
                </a:cxn>
                <a:cxn ang="0">
                  <a:pos x="6" y="14"/>
                </a:cxn>
                <a:cxn ang="0">
                  <a:pos x="55" y="14"/>
                </a:cxn>
                <a:cxn ang="0">
                  <a:pos x="74" y="0"/>
                </a:cxn>
                <a:cxn ang="0">
                  <a:pos x="0" y="0"/>
                </a:cxn>
              </a:cxnLst>
              <a:rect l="0" t="0" r="r" b="b"/>
              <a:pathLst>
                <a:path w="74" h="14">
                  <a:moveTo>
                    <a:pt x="0" y="0"/>
                  </a:moveTo>
                  <a:lnTo>
                    <a:pt x="6" y="14"/>
                  </a:lnTo>
                  <a:lnTo>
                    <a:pt x="55" y="14"/>
                  </a:lnTo>
                  <a:lnTo>
                    <a:pt x="74"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7"/>
            <p:cNvSpPr>
              <a:spLocks/>
            </p:cNvSpPr>
            <p:nvPr/>
          </p:nvSpPr>
          <p:spPr bwMode="auto">
            <a:xfrm>
              <a:off x="4496" y="3492"/>
              <a:ext cx="16" cy="16"/>
            </a:xfrm>
            <a:custGeom>
              <a:avLst/>
              <a:gdLst/>
              <a:ahLst/>
              <a:cxnLst>
                <a:cxn ang="0">
                  <a:pos x="16" y="32"/>
                </a:cxn>
                <a:cxn ang="0">
                  <a:pos x="23" y="31"/>
                </a:cxn>
                <a:cxn ang="0">
                  <a:pos x="28" y="28"/>
                </a:cxn>
                <a:cxn ang="0">
                  <a:pos x="31" y="23"/>
                </a:cxn>
                <a:cxn ang="0">
                  <a:pos x="33" y="16"/>
                </a:cxn>
                <a:cxn ang="0">
                  <a:pos x="31" y="9"/>
                </a:cxn>
                <a:cxn ang="0">
                  <a:pos x="28" y="5"/>
                </a:cxn>
                <a:cxn ang="0">
                  <a:pos x="23" y="1"/>
                </a:cxn>
                <a:cxn ang="0">
                  <a:pos x="16" y="0"/>
                </a:cxn>
                <a:cxn ang="0">
                  <a:pos x="9" y="1"/>
                </a:cxn>
                <a:cxn ang="0">
                  <a:pos x="5" y="5"/>
                </a:cxn>
                <a:cxn ang="0">
                  <a:pos x="1" y="9"/>
                </a:cxn>
                <a:cxn ang="0">
                  <a:pos x="0" y="16"/>
                </a:cxn>
                <a:cxn ang="0">
                  <a:pos x="1" y="23"/>
                </a:cxn>
                <a:cxn ang="0">
                  <a:pos x="5" y="28"/>
                </a:cxn>
                <a:cxn ang="0">
                  <a:pos x="9" y="31"/>
                </a:cxn>
                <a:cxn ang="0">
                  <a:pos x="16" y="32"/>
                </a:cxn>
              </a:cxnLst>
              <a:rect l="0" t="0" r="r" b="b"/>
              <a:pathLst>
                <a:path w="33" h="32">
                  <a:moveTo>
                    <a:pt x="16" y="32"/>
                  </a:moveTo>
                  <a:lnTo>
                    <a:pt x="23" y="31"/>
                  </a:lnTo>
                  <a:lnTo>
                    <a:pt x="28" y="28"/>
                  </a:lnTo>
                  <a:lnTo>
                    <a:pt x="31" y="23"/>
                  </a:lnTo>
                  <a:lnTo>
                    <a:pt x="33" y="16"/>
                  </a:lnTo>
                  <a:lnTo>
                    <a:pt x="31" y="9"/>
                  </a:lnTo>
                  <a:lnTo>
                    <a:pt x="28" y="5"/>
                  </a:lnTo>
                  <a:lnTo>
                    <a:pt x="23" y="1"/>
                  </a:lnTo>
                  <a:lnTo>
                    <a:pt x="16" y="0"/>
                  </a:lnTo>
                  <a:lnTo>
                    <a:pt x="9" y="1"/>
                  </a:lnTo>
                  <a:lnTo>
                    <a:pt x="5" y="5"/>
                  </a:lnTo>
                  <a:lnTo>
                    <a:pt x="1" y="9"/>
                  </a:lnTo>
                  <a:lnTo>
                    <a:pt x="0" y="16"/>
                  </a:lnTo>
                  <a:lnTo>
                    <a:pt x="1" y="23"/>
                  </a:lnTo>
                  <a:lnTo>
                    <a:pt x="5" y="28"/>
                  </a:lnTo>
                  <a:lnTo>
                    <a:pt x="9" y="31"/>
                  </a:lnTo>
                  <a:lnTo>
                    <a:pt x="16" y="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8"/>
            <p:cNvSpPr>
              <a:spLocks/>
            </p:cNvSpPr>
            <p:nvPr/>
          </p:nvSpPr>
          <p:spPr bwMode="auto">
            <a:xfrm>
              <a:off x="4547" y="3493"/>
              <a:ext cx="19" cy="19"/>
            </a:xfrm>
            <a:custGeom>
              <a:avLst/>
              <a:gdLst/>
              <a:ahLst/>
              <a:cxnLst>
                <a:cxn ang="0">
                  <a:pos x="18" y="38"/>
                </a:cxn>
                <a:cxn ang="0">
                  <a:pos x="25" y="37"/>
                </a:cxn>
                <a:cxn ang="0">
                  <a:pos x="32" y="32"/>
                </a:cxn>
                <a:cxn ang="0">
                  <a:pos x="37" y="25"/>
                </a:cxn>
                <a:cxn ang="0">
                  <a:pos x="38" y="19"/>
                </a:cxn>
                <a:cxn ang="0">
                  <a:pos x="37" y="12"/>
                </a:cxn>
                <a:cxn ang="0">
                  <a:pos x="32" y="6"/>
                </a:cxn>
                <a:cxn ang="0">
                  <a:pos x="25" y="1"/>
                </a:cxn>
                <a:cxn ang="0">
                  <a:pos x="18" y="0"/>
                </a:cxn>
                <a:cxn ang="0">
                  <a:pos x="11" y="1"/>
                </a:cxn>
                <a:cxn ang="0">
                  <a:pos x="6" y="6"/>
                </a:cxn>
                <a:cxn ang="0">
                  <a:pos x="1" y="12"/>
                </a:cxn>
                <a:cxn ang="0">
                  <a:pos x="0" y="19"/>
                </a:cxn>
                <a:cxn ang="0">
                  <a:pos x="1" y="25"/>
                </a:cxn>
                <a:cxn ang="0">
                  <a:pos x="6" y="32"/>
                </a:cxn>
                <a:cxn ang="0">
                  <a:pos x="11" y="37"/>
                </a:cxn>
                <a:cxn ang="0">
                  <a:pos x="18" y="38"/>
                </a:cxn>
              </a:cxnLst>
              <a:rect l="0" t="0" r="r" b="b"/>
              <a:pathLst>
                <a:path w="38" h="38">
                  <a:moveTo>
                    <a:pt x="18" y="38"/>
                  </a:moveTo>
                  <a:lnTo>
                    <a:pt x="25" y="37"/>
                  </a:lnTo>
                  <a:lnTo>
                    <a:pt x="32" y="32"/>
                  </a:lnTo>
                  <a:lnTo>
                    <a:pt x="37" y="25"/>
                  </a:lnTo>
                  <a:lnTo>
                    <a:pt x="38" y="19"/>
                  </a:lnTo>
                  <a:lnTo>
                    <a:pt x="37" y="12"/>
                  </a:lnTo>
                  <a:lnTo>
                    <a:pt x="32" y="6"/>
                  </a:lnTo>
                  <a:lnTo>
                    <a:pt x="25" y="1"/>
                  </a:lnTo>
                  <a:lnTo>
                    <a:pt x="18" y="0"/>
                  </a:lnTo>
                  <a:lnTo>
                    <a:pt x="11" y="1"/>
                  </a:lnTo>
                  <a:lnTo>
                    <a:pt x="6" y="6"/>
                  </a:lnTo>
                  <a:lnTo>
                    <a:pt x="1" y="12"/>
                  </a:lnTo>
                  <a:lnTo>
                    <a:pt x="0" y="19"/>
                  </a:lnTo>
                  <a:lnTo>
                    <a:pt x="1" y="25"/>
                  </a:lnTo>
                  <a:lnTo>
                    <a:pt x="6" y="32"/>
                  </a:lnTo>
                  <a:lnTo>
                    <a:pt x="11" y="37"/>
                  </a:lnTo>
                  <a:lnTo>
                    <a:pt x="18" y="3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49"/>
            <p:cNvSpPr>
              <a:spLocks/>
            </p:cNvSpPr>
            <p:nvPr/>
          </p:nvSpPr>
          <p:spPr bwMode="auto">
            <a:xfrm>
              <a:off x="4502" y="3494"/>
              <a:ext cx="37" cy="46"/>
            </a:xfrm>
            <a:custGeom>
              <a:avLst/>
              <a:gdLst/>
              <a:ahLst/>
              <a:cxnLst>
                <a:cxn ang="0">
                  <a:pos x="20" y="81"/>
                </a:cxn>
                <a:cxn ang="0">
                  <a:pos x="52" y="22"/>
                </a:cxn>
                <a:cxn ang="0">
                  <a:pos x="52" y="0"/>
                </a:cxn>
                <a:cxn ang="0">
                  <a:pos x="0" y="94"/>
                </a:cxn>
                <a:cxn ang="0">
                  <a:pos x="73" y="93"/>
                </a:cxn>
                <a:cxn ang="0">
                  <a:pos x="74" y="81"/>
                </a:cxn>
                <a:cxn ang="0">
                  <a:pos x="20" y="81"/>
                </a:cxn>
              </a:cxnLst>
              <a:rect l="0" t="0" r="r" b="b"/>
              <a:pathLst>
                <a:path w="74" h="94">
                  <a:moveTo>
                    <a:pt x="20" y="81"/>
                  </a:moveTo>
                  <a:lnTo>
                    <a:pt x="52" y="22"/>
                  </a:lnTo>
                  <a:lnTo>
                    <a:pt x="52" y="0"/>
                  </a:lnTo>
                  <a:lnTo>
                    <a:pt x="0" y="94"/>
                  </a:lnTo>
                  <a:lnTo>
                    <a:pt x="73" y="93"/>
                  </a:lnTo>
                  <a:lnTo>
                    <a:pt x="74" y="81"/>
                  </a:lnTo>
                  <a:lnTo>
                    <a:pt x="20" y="8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0"/>
            <p:cNvSpPr>
              <a:spLocks/>
            </p:cNvSpPr>
            <p:nvPr/>
          </p:nvSpPr>
          <p:spPr bwMode="auto">
            <a:xfrm>
              <a:off x="4470" y="3448"/>
              <a:ext cx="133" cy="34"/>
            </a:xfrm>
            <a:custGeom>
              <a:avLst/>
              <a:gdLst/>
              <a:ahLst/>
              <a:cxnLst>
                <a:cxn ang="0">
                  <a:pos x="197" y="0"/>
                </a:cxn>
                <a:cxn ang="0">
                  <a:pos x="158" y="1"/>
                </a:cxn>
                <a:cxn ang="0">
                  <a:pos x="110" y="3"/>
                </a:cxn>
                <a:cxn ang="0">
                  <a:pos x="71" y="4"/>
                </a:cxn>
                <a:cxn ang="0">
                  <a:pos x="48" y="5"/>
                </a:cxn>
                <a:cxn ang="0">
                  <a:pos x="27" y="9"/>
                </a:cxn>
                <a:cxn ang="0">
                  <a:pos x="11" y="19"/>
                </a:cxn>
                <a:cxn ang="0">
                  <a:pos x="2" y="29"/>
                </a:cxn>
                <a:cxn ang="0">
                  <a:pos x="2" y="43"/>
                </a:cxn>
                <a:cxn ang="0">
                  <a:pos x="11" y="54"/>
                </a:cxn>
                <a:cxn ang="0">
                  <a:pos x="27" y="64"/>
                </a:cxn>
                <a:cxn ang="0">
                  <a:pos x="48" y="68"/>
                </a:cxn>
                <a:cxn ang="0">
                  <a:pos x="66" y="69"/>
                </a:cxn>
                <a:cxn ang="0">
                  <a:pos x="78" y="68"/>
                </a:cxn>
                <a:cxn ang="0">
                  <a:pos x="89" y="65"/>
                </a:cxn>
                <a:cxn ang="0">
                  <a:pos x="98" y="61"/>
                </a:cxn>
                <a:cxn ang="0">
                  <a:pos x="108" y="61"/>
                </a:cxn>
                <a:cxn ang="0">
                  <a:pos x="116" y="64"/>
                </a:cxn>
                <a:cxn ang="0">
                  <a:pos x="126" y="66"/>
                </a:cxn>
                <a:cxn ang="0">
                  <a:pos x="136" y="67"/>
                </a:cxn>
                <a:cxn ang="0">
                  <a:pos x="146" y="67"/>
                </a:cxn>
                <a:cxn ang="0">
                  <a:pos x="156" y="66"/>
                </a:cxn>
                <a:cxn ang="0">
                  <a:pos x="164" y="65"/>
                </a:cxn>
                <a:cxn ang="0">
                  <a:pos x="173" y="62"/>
                </a:cxn>
                <a:cxn ang="0">
                  <a:pos x="184" y="62"/>
                </a:cxn>
                <a:cxn ang="0">
                  <a:pos x="199" y="65"/>
                </a:cxn>
                <a:cxn ang="0">
                  <a:pos x="219" y="64"/>
                </a:cxn>
                <a:cxn ang="0">
                  <a:pos x="240" y="59"/>
                </a:cxn>
                <a:cxn ang="0">
                  <a:pos x="256" y="51"/>
                </a:cxn>
                <a:cxn ang="0">
                  <a:pos x="265" y="39"/>
                </a:cxn>
                <a:cxn ang="0">
                  <a:pos x="265" y="26"/>
                </a:cxn>
                <a:cxn ang="0">
                  <a:pos x="256" y="14"/>
                </a:cxn>
                <a:cxn ang="0">
                  <a:pos x="240" y="6"/>
                </a:cxn>
                <a:cxn ang="0">
                  <a:pos x="219" y="1"/>
                </a:cxn>
              </a:cxnLst>
              <a:rect l="0" t="0" r="r" b="b"/>
              <a:pathLst>
                <a:path w="267" h="69">
                  <a:moveTo>
                    <a:pt x="207" y="0"/>
                  </a:moveTo>
                  <a:lnTo>
                    <a:pt x="197" y="0"/>
                  </a:lnTo>
                  <a:lnTo>
                    <a:pt x="180" y="0"/>
                  </a:lnTo>
                  <a:lnTo>
                    <a:pt x="158" y="1"/>
                  </a:lnTo>
                  <a:lnTo>
                    <a:pt x="134" y="1"/>
                  </a:lnTo>
                  <a:lnTo>
                    <a:pt x="110" y="3"/>
                  </a:lnTo>
                  <a:lnTo>
                    <a:pt x="88" y="4"/>
                  </a:lnTo>
                  <a:lnTo>
                    <a:pt x="71" y="4"/>
                  </a:lnTo>
                  <a:lnTo>
                    <a:pt x="60" y="4"/>
                  </a:lnTo>
                  <a:lnTo>
                    <a:pt x="48" y="5"/>
                  </a:lnTo>
                  <a:lnTo>
                    <a:pt x="37" y="6"/>
                  </a:lnTo>
                  <a:lnTo>
                    <a:pt x="27" y="9"/>
                  </a:lnTo>
                  <a:lnTo>
                    <a:pt x="18" y="13"/>
                  </a:lnTo>
                  <a:lnTo>
                    <a:pt x="11" y="19"/>
                  </a:lnTo>
                  <a:lnTo>
                    <a:pt x="5" y="23"/>
                  </a:lnTo>
                  <a:lnTo>
                    <a:pt x="2" y="29"/>
                  </a:lnTo>
                  <a:lnTo>
                    <a:pt x="0" y="36"/>
                  </a:lnTo>
                  <a:lnTo>
                    <a:pt x="2" y="43"/>
                  </a:lnTo>
                  <a:lnTo>
                    <a:pt x="5" y="49"/>
                  </a:lnTo>
                  <a:lnTo>
                    <a:pt x="11" y="54"/>
                  </a:lnTo>
                  <a:lnTo>
                    <a:pt x="18" y="59"/>
                  </a:lnTo>
                  <a:lnTo>
                    <a:pt x="27" y="64"/>
                  </a:lnTo>
                  <a:lnTo>
                    <a:pt x="37" y="67"/>
                  </a:lnTo>
                  <a:lnTo>
                    <a:pt x="48" y="68"/>
                  </a:lnTo>
                  <a:lnTo>
                    <a:pt x="60" y="69"/>
                  </a:lnTo>
                  <a:lnTo>
                    <a:pt x="66" y="69"/>
                  </a:lnTo>
                  <a:lnTo>
                    <a:pt x="72" y="68"/>
                  </a:lnTo>
                  <a:lnTo>
                    <a:pt x="78" y="68"/>
                  </a:lnTo>
                  <a:lnTo>
                    <a:pt x="83" y="67"/>
                  </a:lnTo>
                  <a:lnTo>
                    <a:pt x="89" y="65"/>
                  </a:lnTo>
                  <a:lnTo>
                    <a:pt x="94" y="64"/>
                  </a:lnTo>
                  <a:lnTo>
                    <a:pt x="98" y="61"/>
                  </a:lnTo>
                  <a:lnTo>
                    <a:pt x="103" y="59"/>
                  </a:lnTo>
                  <a:lnTo>
                    <a:pt x="108" y="61"/>
                  </a:lnTo>
                  <a:lnTo>
                    <a:pt x="111" y="62"/>
                  </a:lnTo>
                  <a:lnTo>
                    <a:pt x="116" y="64"/>
                  </a:lnTo>
                  <a:lnTo>
                    <a:pt x="120" y="65"/>
                  </a:lnTo>
                  <a:lnTo>
                    <a:pt x="126" y="66"/>
                  </a:lnTo>
                  <a:lnTo>
                    <a:pt x="131" y="67"/>
                  </a:lnTo>
                  <a:lnTo>
                    <a:pt x="136" y="67"/>
                  </a:lnTo>
                  <a:lnTo>
                    <a:pt x="141" y="67"/>
                  </a:lnTo>
                  <a:lnTo>
                    <a:pt x="146" y="67"/>
                  </a:lnTo>
                  <a:lnTo>
                    <a:pt x="151" y="67"/>
                  </a:lnTo>
                  <a:lnTo>
                    <a:pt x="156" y="66"/>
                  </a:lnTo>
                  <a:lnTo>
                    <a:pt x="161" y="66"/>
                  </a:lnTo>
                  <a:lnTo>
                    <a:pt x="164" y="65"/>
                  </a:lnTo>
                  <a:lnTo>
                    <a:pt x="169" y="64"/>
                  </a:lnTo>
                  <a:lnTo>
                    <a:pt x="173" y="62"/>
                  </a:lnTo>
                  <a:lnTo>
                    <a:pt x="177" y="61"/>
                  </a:lnTo>
                  <a:lnTo>
                    <a:pt x="184" y="62"/>
                  </a:lnTo>
                  <a:lnTo>
                    <a:pt x="192" y="64"/>
                  </a:lnTo>
                  <a:lnTo>
                    <a:pt x="199" y="65"/>
                  </a:lnTo>
                  <a:lnTo>
                    <a:pt x="207" y="65"/>
                  </a:lnTo>
                  <a:lnTo>
                    <a:pt x="219" y="64"/>
                  </a:lnTo>
                  <a:lnTo>
                    <a:pt x="230" y="62"/>
                  </a:lnTo>
                  <a:lnTo>
                    <a:pt x="240" y="59"/>
                  </a:lnTo>
                  <a:lnTo>
                    <a:pt x="249" y="56"/>
                  </a:lnTo>
                  <a:lnTo>
                    <a:pt x="256" y="51"/>
                  </a:lnTo>
                  <a:lnTo>
                    <a:pt x="262" y="45"/>
                  </a:lnTo>
                  <a:lnTo>
                    <a:pt x="265" y="39"/>
                  </a:lnTo>
                  <a:lnTo>
                    <a:pt x="267" y="33"/>
                  </a:lnTo>
                  <a:lnTo>
                    <a:pt x="265" y="26"/>
                  </a:lnTo>
                  <a:lnTo>
                    <a:pt x="262" y="20"/>
                  </a:lnTo>
                  <a:lnTo>
                    <a:pt x="256" y="14"/>
                  </a:lnTo>
                  <a:lnTo>
                    <a:pt x="249" y="9"/>
                  </a:lnTo>
                  <a:lnTo>
                    <a:pt x="240" y="6"/>
                  </a:lnTo>
                  <a:lnTo>
                    <a:pt x="230" y="3"/>
                  </a:lnTo>
                  <a:lnTo>
                    <a:pt x="219" y="1"/>
                  </a:lnTo>
                  <a:lnTo>
                    <a:pt x="20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1"/>
            <p:cNvSpPr>
              <a:spLocks/>
            </p:cNvSpPr>
            <p:nvPr/>
          </p:nvSpPr>
          <p:spPr bwMode="auto">
            <a:xfrm>
              <a:off x="4350" y="3557"/>
              <a:ext cx="412" cy="420"/>
            </a:xfrm>
            <a:custGeom>
              <a:avLst/>
              <a:gdLst/>
              <a:ahLst/>
              <a:cxnLst>
                <a:cxn ang="0">
                  <a:pos x="543" y="424"/>
                </a:cxn>
                <a:cxn ang="0">
                  <a:pos x="603" y="619"/>
                </a:cxn>
                <a:cxn ang="0">
                  <a:pos x="578" y="698"/>
                </a:cxn>
                <a:cxn ang="0">
                  <a:pos x="516" y="777"/>
                </a:cxn>
                <a:cxn ang="0">
                  <a:pos x="506" y="801"/>
                </a:cxn>
                <a:cxn ang="0">
                  <a:pos x="543" y="818"/>
                </a:cxn>
                <a:cxn ang="0">
                  <a:pos x="476" y="839"/>
                </a:cxn>
                <a:cxn ang="0">
                  <a:pos x="420" y="830"/>
                </a:cxn>
                <a:cxn ang="0">
                  <a:pos x="435" y="778"/>
                </a:cxn>
                <a:cxn ang="0">
                  <a:pos x="385" y="674"/>
                </a:cxn>
                <a:cxn ang="0">
                  <a:pos x="385" y="794"/>
                </a:cxn>
                <a:cxn ang="0">
                  <a:pos x="392" y="839"/>
                </a:cxn>
                <a:cxn ang="0">
                  <a:pos x="273" y="839"/>
                </a:cxn>
                <a:cxn ang="0">
                  <a:pos x="287" y="812"/>
                </a:cxn>
                <a:cxn ang="0">
                  <a:pos x="326" y="801"/>
                </a:cxn>
                <a:cxn ang="0">
                  <a:pos x="297" y="774"/>
                </a:cxn>
                <a:cxn ang="0">
                  <a:pos x="236" y="674"/>
                </a:cxn>
                <a:cxn ang="0">
                  <a:pos x="231" y="575"/>
                </a:cxn>
                <a:cxn ang="0">
                  <a:pos x="278" y="389"/>
                </a:cxn>
                <a:cxn ang="0">
                  <a:pos x="263" y="256"/>
                </a:cxn>
                <a:cxn ang="0">
                  <a:pos x="182" y="230"/>
                </a:cxn>
                <a:cxn ang="0">
                  <a:pos x="143" y="214"/>
                </a:cxn>
                <a:cxn ang="0">
                  <a:pos x="113" y="196"/>
                </a:cxn>
                <a:cxn ang="0">
                  <a:pos x="90" y="169"/>
                </a:cxn>
                <a:cxn ang="0">
                  <a:pos x="61" y="137"/>
                </a:cxn>
                <a:cxn ang="0">
                  <a:pos x="46" y="98"/>
                </a:cxn>
                <a:cxn ang="0">
                  <a:pos x="15" y="56"/>
                </a:cxn>
                <a:cxn ang="0">
                  <a:pos x="1" y="36"/>
                </a:cxn>
                <a:cxn ang="0">
                  <a:pos x="14" y="4"/>
                </a:cxn>
                <a:cxn ang="0">
                  <a:pos x="32" y="1"/>
                </a:cxn>
                <a:cxn ang="0">
                  <a:pos x="49" y="15"/>
                </a:cxn>
                <a:cxn ang="0">
                  <a:pos x="83" y="22"/>
                </a:cxn>
                <a:cxn ang="0">
                  <a:pos x="105" y="32"/>
                </a:cxn>
                <a:cxn ang="0">
                  <a:pos x="98" y="74"/>
                </a:cxn>
                <a:cxn ang="0">
                  <a:pos x="132" y="108"/>
                </a:cxn>
                <a:cxn ang="0">
                  <a:pos x="200" y="144"/>
                </a:cxn>
                <a:cxn ang="0">
                  <a:pos x="249" y="132"/>
                </a:cxn>
                <a:cxn ang="0">
                  <a:pos x="286" y="122"/>
                </a:cxn>
                <a:cxn ang="0">
                  <a:pos x="318" y="113"/>
                </a:cxn>
                <a:cxn ang="0">
                  <a:pos x="327" y="112"/>
                </a:cxn>
                <a:cxn ang="0">
                  <a:pos x="501" y="112"/>
                </a:cxn>
                <a:cxn ang="0">
                  <a:pos x="556" y="131"/>
                </a:cxn>
                <a:cxn ang="0">
                  <a:pos x="621" y="151"/>
                </a:cxn>
                <a:cxn ang="0">
                  <a:pos x="683" y="115"/>
                </a:cxn>
                <a:cxn ang="0">
                  <a:pos x="725" y="81"/>
                </a:cxn>
                <a:cxn ang="0">
                  <a:pos x="718" y="39"/>
                </a:cxn>
                <a:cxn ang="0">
                  <a:pos x="740" y="29"/>
                </a:cxn>
                <a:cxn ang="0">
                  <a:pos x="773" y="21"/>
                </a:cxn>
                <a:cxn ang="0">
                  <a:pos x="790" y="8"/>
                </a:cxn>
                <a:cxn ang="0">
                  <a:pos x="809" y="10"/>
                </a:cxn>
                <a:cxn ang="0">
                  <a:pos x="821" y="43"/>
                </a:cxn>
                <a:cxn ang="0">
                  <a:pos x="806" y="63"/>
                </a:cxn>
                <a:cxn ang="0">
                  <a:pos x="777" y="105"/>
                </a:cxn>
                <a:cxn ang="0">
                  <a:pos x="762" y="144"/>
                </a:cxn>
                <a:cxn ang="0">
                  <a:pos x="734" y="176"/>
                </a:cxn>
                <a:cxn ang="0">
                  <a:pos x="706" y="203"/>
                </a:cxn>
                <a:cxn ang="0">
                  <a:pos x="682" y="223"/>
                </a:cxn>
                <a:cxn ang="0">
                  <a:pos x="653" y="235"/>
                </a:cxn>
                <a:cxn ang="0">
                  <a:pos x="606" y="243"/>
                </a:cxn>
              </a:cxnLst>
              <a:rect l="0" t="0" r="r" b="b"/>
              <a:pathLst>
                <a:path w="823" h="839">
                  <a:moveTo>
                    <a:pt x="528" y="252"/>
                  </a:moveTo>
                  <a:lnTo>
                    <a:pt x="529" y="380"/>
                  </a:lnTo>
                  <a:lnTo>
                    <a:pt x="532" y="392"/>
                  </a:lnTo>
                  <a:lnTo>
                    <a:pt x="543" y="424"/>
                  </a:lnTo>
                  <a:lnTo>
                    <a:pt x="556" y="468"/>
                  </a:lnTo>
                  <a:lnTo>
                    <a:pt x="573" y="519"/>
                  </a:lnTo>
                  <a:lnTo>
                    <a:pt x="589" y="572"/>
                  </a:lnTo>
                  <a:lnTo>
                    <a:pt x="603" y="619"/>
                  </a:lnTo>
                  <a:lnTo>
                    <a:pt x="612" y="655"/>
                  </a:lnTo>
                  <a:lnTo>
                    <a:pt x="615" y="674"/>
                  </a:lnTo>
                  <a:lnTo>
                    <a:pt x="592" y="674"/>
                  </a:lnTo>
                  <a:lnTo>
                    <a:pt x="578" y="698"/>
                  </a:lnTo>
                  <a:lnTo>
                    <a:pt x="562" y="721"/>
                  </a:lnTo>
                  <a:lnTo>
                    <a:pt x="546" y="742"/>
                  </a:lnTo>
                  <a:lnTo>
                    <a:pt x="530" y="761"/>
                  </a:lnTo>
                  <a:lnTo>
                    <a:pt x="516" y="777"/>
                  </a:lnTo>
                  <a:lnTo>
                    <a:pt x="505" y="790"/>
                  </a:lnTo>
                  <a:lnTo>
                    <a:pt x="497" y="798"/>
                  </a:lnTo>
                  <a:lnTo>
                    <a:pt x="494" y="800"/>
                  </a:lnTo>
                  <a:lnTo>
                    <a:pt x="506" y="801"/>
                  </a:lnTo>
                  <a:lnTo>
                    <a:pt x="517" y="804"/>
                  </a:lnTo>
                  <a:lnTo>
                    <a:pt x="528" y="807"/>
                  </a:lnTo>
                  <a:lnTo>
                    <a:pt x="536" y="812"/>
                  </a:lnTo>
                  <a:lnTo>
                    <a:pt x="543" y="818"/>
                  </a:lnTo>
                  <a:lnTo>
                    <a:pt x="547" y="823"/>
                  </a:lnTo>
                  <a:lnTo>
                    <a:pt x="551" y="831"/>
                  </a:lnTo>
                  <a:lnTo>
                    <a:pt x="552" y="839"/>
                  </a:lnTo>
                  <a:lnTo>
                    <a:pt x="476" y="839"/>
                  </a:lnTo>
                  <a:lnTo>
                    <a:pt x="447" y="826"/>
                  </a:lnTo>
                  <a:lnTo>
                    <a:pt x="445" y="839"/>
                  </a:lnTo>
                  <a:lnTo>
                    <a:pt x="424" y="839"/>
                  </a:lnTo>
                  <a:lnTo>
                    <a:pt x="420" y="830"/>
                  </a:lnTo>
                  <a:lnTo>
                    <a:pt x="419" y="820"/>
                  </a:lnTo>
                  <a:lnTo>
                    <a:pt x="422" y="808"/>
                  </a:lnTo>
                  <a:lnTo>
                    <a:pt x="432" y="800"/>
                  </a:lnTo>
                  <a:lnTo>
                    <a:pt x="435" y="778"/>
                  </a:lnTo>
                  <a:lnTo>
                    <a:pt x="439" y="745"/>
                  </a:lnTo>
                  <a:lnTo>
                    <a:pt x="439" y="707"/>
                  </a:lnTo>
                  <a:lnTo>
                    <a:pt x="430" y="674"/>
                  </a:lnTo>
                  <a:lnTo>
                    <a:pt x="385" y="674"/>
                  </a:lnTo>
                  <a:lnTo>
                    <a:pt x="376" y="705"/>
                  </a:lnTo>
                  <a:lnTo>
                    <a:pt x="376" y="740"/>
                  </a:lnTo>
                  <a:lnTo>
                    <a:pt x="380" y="773"/>
                  </a:lnTo>
                  <a:lnTo>
                    <a:pt x="385" y="794"/>
                  </a:lnTo>
                  <a:lnTo>
                    <a:pt x="396" y="804"/>
                  </a:lnTo>
                  <a:lnTo>
                    <a:pt x="401" y="815"/>
                  </a:lnTo>
                  <a:lnTo>
                    <a:pt x="399" y="829"/>
                  </a:lnTo>
                  <a:lnTo>
                    <a:pt x="392" y="839"/>
                  </a:lnTo>
                  <a:lnTo>
                    <a:pt x="378" y="839"/>
                  </a:lnTo>
                  <a:lnTo>
                    <a:pt x="378" y="822"/>
                  </a:lnTo>
                  <a:lnTo>
                    <a:pt x="350" y="839"/>
                  </a:lnTo>
                  <a:lnTo>
                    <a:pt x="273" y="839"/>
                  </a:lnTo>
                  <a:lnTo>
                    <a:pt x="274" y="831"/>
                  </a:lnTo>
                  <a:lnTo>
                    <a:pt x="276" y="823"/>
                  </a:lnTo>
                  <a:lnTo>
                    <a:pt x="281" y="818"/>
                  </a:lnTo>
                  <a:lnTo>
                    <a:pt x="287" y="812"/>
                  </a:lnTo>
                  <a:lnTo>
                    <a:pt x="295" y="808"/>
                  </a:lnTo>
                  <a:lnTo>
                    <a:pt x="304" y="805"/>
                  </a:lnTo>
                  <a:lnTo>
                    <a:pt x="314" y="803"/>
                  </a:lnTo>
                  <a:lnTo>
                    <a:pt x="326" y="801"/>
                  </a:lnTo>
                  <a:lnTo>
                    <a:pt x="324" y="800"/>
                  </a:lnTo>
                  <a:lnTo>
                    <a:pt x="318" y="794"/>
                  </a:lnTo>
                  <a:lnTo>
                    <a:pt x="309" y="786"/>
                  </a:lnTo>
                  <a:lnTo>
                    <a:pt x="297" y="774"/>
                  </a:lnTo>
                  <a:lnTo>
                    <a:pt x="283" y="756"/>
                  </a:lnTo>
                  <a:lnTo>
                    <a:pt x="268" y="733"/>
                  </a:lnTo>
                  <a:lnTo>
                    <a:pt x="252" y="707"/>
                  </a:lnTo>
                  <a:lnTo>
                    <a:pt x="236" y="674"/>
                  </a:lnTo>
                  <a:lnTo>
                    <a:pt x="210" y="674"/>
                  </a:lnTo>
                  <a:lnTo>
                    <a:pt x="212" y="657"/>
                  </a:lnTo>
                  <a:lnTo>
                    <a:pt x="220" y="622"/>
                  </a:lnTo>
                  <a:lnTo>
                    <a:pt x="231" y="575"/>
                  </a:lnTo>
                  <a:lnTo>
                    <a:pt x="245" y="520"/>
                  </a:lnTo>
                  <a:lnTo>
                    <a:pt x="258" y="468"/>
                  </a:lnTo>
                  <a:lnTo>
                    <a:pt x="270" y="421"/>
                  </a:lnTo>
                  <a:lnTo>
                    <a:pt x="278" y="389"/>
                  </a:lnTo>
                  <a:lnTo>
                    <a:pt x="281" y="377"/>
                  </a:lnTo>
                  <a:lnTo>
                    <a:pt x="280" y="260"/>
                  </a:lnTo>
                  <a:lnTo>
                    <a:pt x="275" y="259"/>
                  </a:lnTo>
                  <a:lnTo>
                    <a:pt x="263" y="256"/>
                  </a:lnTo>
                  <a:lnTo>
                    <a:pt x="245" y="250"/>
                  </a:lnTo>
                  <a:lnTo>
                    <a:pt x="225" y="244"/>
                  </a:lnTo>
                  <a:lnTo>
                    <a:pt x="203" y="237"/>
                  </a:lnTo>
                  <a:lnTo>
                    <a:pt x="182" y="230"/>
                  </a:lnTo>
                  <a:lnTo>
                    <a:pt x="166" y="225"/>
                  </a:lnTo>
                  <a:lnTo>
                    <a:pt x="155" y="221"/>
                  </a:lnTo>
                  <a:lnTo>
                    <a:pt x="150" y="218"/>
                  </a:lnTo>
                  <a:lnTo>
                    <a:pt x="143" y="214"/>
                  </a:lnTo>
                  <a:lnTo>
                    <a:pt x="136" y="211"/>
                  </a:lnTo>
                  <a:lnTo>
                    <a:pt x="128" y="206"/>
                  </a:lnTo>
                  <a:lnTo>
                    <a:pt x="121" y="202"/>
                  </a:lnTo>
                  <a:lnTo>
                    <a:pt x="113" y="196"/>
                  </a:lnTo>
                  <a:lnTo>
                    <a:pt x="106" y="189"/>
                  </a:lnTo>
                  <a:lnTo>
                    <a:pt x="99" y="181"/>
                  </a:lnTo>
                  <a:lnTo>
                    <a:pt x="94" y="175"/>
                  </a:lnTo>
                  <a:lnTo>
                    <a:pt x="90" y="169"/>
                  </a:lnTo>
                  <a:lnTo>
                    <a:pt x="83" y="161"/>
                  </a:lnTo>
                  <a:lnTo>
                    <a:pt x="76" y="154"/>
                  </a:lnTo>
                  <a:lnTo>
                    <a:pt x="69" y="145"/>
                  </a:lnTo>
                  <a:lnTo>
                    <a:pt x="61" y="137"/>
                  </a:lnTo>
                  <a:lnTo>
                    <a:pt x="54" y="129"/>
                  </a:lnTo>
                  <a:lnTo>
                    <a:pt x="48" y="121"/>
                  </a:lnTo>
                  <a:lnTo>
                    <a:pt x="55" y="111"/>
                  </a:lnTo>
                  <a:lnTo>
                    <a:pt x="46" y="98"/>
                  </a:lnTo>
                  <a:lnTo>
                    <a:pt x="37" y="86"/>
                  </a:lnTo>
                  <a:lnTo>
                    <a:pt x="29" y="75"/>
                  </a:lnTo>
                  <a:lnTo>
                    <a:pt x="22" y="66"/>
                  </a:lnTo>
                  <a:lnTo>
                    <a:pt x="15" y="56"/>
                  </a:lnTo>
                  <a:lnTo>
                    <a:pt x="10" y="51"/>
                  </a:lnTo>
                  <a:lnTo>
                    <a:pt x="8" y="46"/>
                  </a:lnTo>
                  <a:lnTo>
                    <a:pt x="7" y="45"/>
                  </a:lnTo>
                  <a:lnTo>
                    <a:pt x="1" y="36"/>
                  </a:lnTo>
                  <a:lnTo>
                    <a:pt x="0" y="25"/>
                  </a:lnTo>
                  <a:lnTo>
                    <a:pt x="2" y="15"/>
                  </a:lnTo>
                  <a:lnTo>
                    <a:pt x="9" y="7"/>
                  </a:lnTo>
                  <a:lnTo>
                    <a:pt x="14" y="4"/>
                  </a:lnTo>
                  <a:lnTo>
                    <a:pt x="18" y="1"/>
                  </a:lnTo>
                  <a:lnTo>
                    <a:pt x="23" y="0"/>
                  </a:lnTo>
                  <a:lnTo>
                    <a:pt x="28" y="0"/>
                  </a:lnTo>
                  <a:lnTo>
                    <a:pt x="32" y="1"/>
                  </a:lnTo>
                  <a:lnTo>
                    <a:pt x="37" y="4"/>
                  </a:lnTo>
                  <a:lnTo>
                    <a:pt x="40" y="7"/>
                  </a:lnTo>
                  <a:lnTo>
                    <a:pt x="45" y="10"/>
                  </a:lnTo>
                  <a:lnTo>
                    <a:pt x="49" y="15"/>
                  </a:lnTo>
                  <a:lnTo>
                    <a:pt x="59" y="24"/>
                  </a:lnTo>
                  <a:lnTo>
                    <a:pt x="68" y="33"/>
                  </a:lnTo>
                  <a:lnTo>
                    <a:pt x="72" y="38"/>
                  </a:lnTo>
                  <a:lnTo>
                    <a:pt x="83" y="22"/>
                  </a:lnTo>
                  <a:lnTo>
                    <a:pt x="89" y="20"/>
                  </a:lnTo>
                  <a:lnTo>
                    <a:pt x="96" y="21"/>
                  </a:lnTo>
                  <a:lnTo>
                    <a:pt x="101" y="25"/>
                  </a:lnTo>
                  <a:lnTo>
                    <a:pt x="105" y="32"/>
                  </a:lnTo>
                  <a:lnTo>
                    <a:pt x="104" y="38"/>
                  </a:lnTo>
                  <a:lnTo>
                    <a:pt x="102" y="51"/>
                  </a:lnTo>
                  <a:lnTo>
                    <a:pt x="100" y="65"/>
                  </a:lnTo>
                  <a:lnTo>
                    <a:pt x="98" y="74"/>
                  </a:lnTo>
                  <a:lnTo>
                    <a:pt x="100" y="77"/>
                  </a:lnTo>
                  <a:lnTo>
                    <a:pt x="107" y="85"/>
                  </a:lnTo>
                  <a:lnTo>
                    <a:pt x="119" y="96"/>
                  </a:lnTo>
                  <a:lnTo>
                    <a:pt x="132" y="108"/>
                  </a:lnTo>
                  <a:lnTo>
                    <a:pt x="149" y="122"/>
                  </a:lnTo>
                  <a:lnTo>
                    <a:pt x="166" y="132"/>
                  </a:lnTo>
                  <a:lnTo>
                    <a:pt x="183" y="141"/>
                  </a:lnTo>
                  <a:lnTo>
                    <a:pt x="200" y="144"/>
                  </a:lnTo>
                  <a:lnTo>
                    <a:pt x="208" y="143"/>
                  </a:lnTo>
                  <a:lnTo>
                    <a:pt x="220" y="141"/>
                  </a:lnTo>
                  <a:lnTo>
                    <a:pt x="234" y="137"/>
                  </a:lnTo>
                  <a:lnTo>
                    <a:pt x="249" y="132"/>
                  </a:lnTo>
                  <a:lnTo>
                    <a:pt x="263" y="129"/>
                  </a:lnTo>
                  <a:lnTo>
                    <a:pt x="274" y="126"/>
                  </a:lnTo>
                  <a:lnTo>
                    <a:pt x="282" y="123"/>
                  </a:lnTo>
                  <a:lnTo>
                    <a:pt x="286" y="122"/>
                  </a:lnTo>
                  <a:lnTo>
                    <a:pt x="296" y="119"/>
                  </a:lnTo>
                  <a:lnTo>
                    <a:pt x="305" y="115"/>
                  </a:lnTo>
                  <a:lnTo>
                    <a:pt x="312" y="114"/>
                  </a:lnTo>
                  <a:lnTo>
                    <a:pt x="318" y="113"/>
                  </a:lnTo>
                  <a:lnTo>
                    <a:pt x="321" y="112"/>
                  </a:lnTo>
                  <a:lnTo>
                    <a:pt x="325" y="112"/>
                  </a:lnTo>
                  <a:lnTo>
                    <a:pt x="327" y="112"/>
                  </a:lnTo>
                  <a:lnTo>
                    <a:pt x="327" y="112"/>
                  </a:lnTo>
                  <a:lnTo>
                    <a:pt x="348" y="112"/>
                  </a:lnTo>
                  <a:lnTo>
                    <a:pt x="400" y="218"/>
                  </a:lnTo>
                  <a:lnTo>
                    <a:pt x="478" y="112"/>
                  </a:lnTo>
                  <a:lnTo>
                    <a:pt x="501" y="112"/>
                  </a:lnTo>
                  <a:lnTo>
                    <a:pt x="506" y="113"/>
                  </a:lnTo>
                  <a:lnTo>
                    <a:pt x="518" y="117"/>
                  </a:lnTo>
                  <a:lnTo>
                    <a:pt x="536" y="124"/>
                  </a:lnTo>
                  <a:lnTo>
                    <a:pt x="556" y="131"/>
                  </a:lnTo>
                  <a:lnTo>
                    <a:pt x="577" y="138"/>
                  </a:lnTo>
                  <a:lnTo>
                    <a:pt x="597" y="145"/>
                  </a:lnTo>
                  <a:lnTo>
                    <a:pt x="612" y="150"/>
                  </a:lnTo>
                  <a:lnTo>
                    <a:pt x="621" y="151"/>
                  </a:lnTo>
                  <a:lnTo>
                    <a:pt x="634" y="147"/>
                  </a:lnTo>
                  <a:lnTo>
                    <a:pt x="650" y="139"/>
                  </a:lnTo>
                  <a:lnTo>
                    <a:pt x="666" y="129"/>
                  </a:lnTo>
                  <a:lnTo>
                    <a:pt x="683" y="115"/>
                  </a:lnTo>
                  <a:lnTo>
                    <a:pt x="699" y="103"/>
                  </a:lnTo>
                  <a:lnTo>
                    <a:pt x="712" y="92"/>
                  </a:lnTo>
                  <a:lnTo>
                    <a:pt x="721" y="84"/>
                  </a:lnTo>
                  <a:lnTo>
                    <a:pt x="725" y="81"/>
                  </a:lnTo>
                  <a:lnTo>
                    <a:pt x="722" y="71"/>
                  </a:lnTo>
                  <a:lnTo>
                    <a:pt x="720" y="58"/>
                  </a:lnTo>
                  <a:lnTo>
                    <a:pt x="719" y="45"/>
                  </a:lnTo>
                  <a:lnTo>
                    <a:pt x="718" y="39"/>
                  </a:lnTo>
                  <a:lnTo>
                    <a:pt x="721" y="32"/>
                  </a:lnTo>
                  <a:lnTo>
                    <a:pt x="727" y="28"/>
                  </a:lnTo>
                  <a:lnTo>
                    <a:pt x="734" y="27"/>
                  </a:lnTo>
                  <a:lnTo>
                    <a:pt x="740" y="29"/>
                  </a:lnTo>
                  <a:lnTo>
                    <a:pt x="750" y="45"/>
                  </a:lnTo>
                  <a:lnTo>
                    <a:pt x="755" y="40"/>
                  </a:lnTo>
                  <a:lnTo>
                    <a:pt x="764" y="30"/>
                  </a:lnTo>
                  <a:lnTo>
                    <a:pt x="773" y="21"/>
                  </a:lnTo>
                  <a:lnTo>
                    <a:pt x="778" y="16"/>
                  </a:lnTo>
                  <a:lnTo>
                    <a:pt x="782" y="13"/>
                  </a:lnTo>
                  <a:lnTo>
                    <a:pt x="786" y="10"/>
                  </a:lnTo>
                  <a:lnTo>
                    <a:pt x="790" y="8"/>
                  </a:lnTo>
                  <a:lnTo>
                    <a:pt x="795" y="7"/>
                  </a:lnTo>
                  <a:lnTo>
                    <a:pt x="800" y="7"/>
                  </a:lnTo>
                  <a:lnTo>
                    <a:pt x="804" y="8"/>
                  </a:lnTo>
                  <a:lnTo>
                    <a:pt x="809" y="10"/>
                  </a:lnTo>
                  <a:lnTo>
                    <a:pt x="813" y="14"/>
                  </a:lnTo>
                  <a:lnTo>
                    <a:pt x="820" y="22"/>
                  </a:lnTo>
                  <a:lnTo>
                    <a:pt x="823" y="32"/>
                  </a:lnTo>
                  <a:lnTo>
                    <a:pt x="821" y="43"/>
                  </a:lnTo>
                  <a:lnTo>
                    <a:pt x="816" y="52"/>
                  </a:lnTo>
                  <a:lnTo>
                    <a:pt x="815" y="53"/>
                  </a:lnTo>
                  <a:lnTo>
                    <a:pt x="811" y="58"/>
                  </a:lnTo>
                  <a:lnTo>
                    <a:pt x="806" y="63"/>
                  </a:lnTo>
                  <a:lnTo>
                    <a:pt x="801" y="73"/>
                  </a:lnTo>
                  <a:lnTo>
                    <a:pt x="794" y="82"/>
                  </a:lnTo>
                  <a:lnTo>
                    <a:pt x="785" y="93"/>
                  </a:lnTo>
                  <a:lnTo>
                    <a:pt x="777" y="105"/>
                  </a:lnTo>
                  <a:lnTo>
                    <a:pt x="767" y="117"/>
                  </a:lnTo>
                  <a:lnTo>
                    <a:pt x="774" y="127"/>
                  </a:lnTo>
                  <a:lnTo>
                    <a:pt x="768" y="135"/>
                  </a:lnTo>
                  <a:lnTo>
                    <a:pt x="762" y="144"/>
                  </a:lnTo>
                  <a:lnTo>
                    <a:pt x="755" y="152"/>
                  </a:lnTo>
                  <a:lnTo>
                    <a:pt x="748" y="161"/>
                  </a:lnTo>
                  <a:lnTo>
                    <a:pt x="741" y="169"/>
                  </a:lnTo>
                  <a:lnTo>
                    <a:pt x="734" y="176"/>
                  </a:lnTo>
                  <a:lnTo>
                    <a:pt x="728" y="182"/>
                  </a:lnTo>
                  <a:lnTo>
                    <a:pt x="724" y="187"/>
                  </a:lnTo>
                  <a:lnTo>
                    <a:pt x="714" y="196"/>
                  </a:lnTo>
                  <a:lnTo>
                    <a:pt x="706" y="203"/>
                  </a:lnTo>
                  <a:lnTo>
                    <a:pt x="699" y="210"/>
                  </a:lnTo>
                  <a:lnTo>
                    <a:pt x="694" y="214"/>
                  </a:lnTo>
                  <a:lnTo>
                    <a:pt x="688" y="219"/>
                  </a:lnTo>
                  <a:lnTo>
                    <a:pt x="682" y="223"/>
                  </a:lnTo>
                  <a:lnTo>
                    <a:pt x="676" y="227"/>
                  </a:lnTo>
                  <a:lnTo>
                    <a:pt x="671" y="229"/>
                  </a:lnTo>
                  <a:lnTo>
                    <a:pt x="662" y="233"/>
                  </a:lnTo>
                  <a:lnTo>
                    <a:pt x="653" y="235"/>
                  </a:lnTo>
                  <a:lnTo>
                    <a:pt x="643" y="237"/>
                  </a:lnTo>
                  <a:lnTo>
                    <a:pt x="631" y="240"/>
                  </a:lnTo>
                  <a:lnTo>
                    <a:pt x="619" y="242"/>
                  </a:lnTo>
                  <a:lnTo>
                    <a:pt x="606" y="243"/>
                  </a:lnTo>
                  <a:lnTo>
                    <a:pt x="594" y="245"/>
                  </a:lnTo>
                  <a:lnTo>
                    <a:pt x="584" y="246"/>
                  </a:lnTo>
                  <a:lnTo>
                    <a:pt x="528" y="2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2"/>
            <p:cNvSpPr>
              <a:spLocks/>
            </p:cNvSpPr>
            <p:nvPr/>
          </p:nvSpPr>
          <p:spPr bwMode="auto">
            <a:xfrm>
              <a:off x="4104" y="3834"/>
              <a:ext cx="67" cy="114"/>
            </a:xfrm>
            <a:custGeom>
              <a:avLst/>
              <a:gdLst/>
              <a:ahLst/>
              <a:cxnLst>
                <a:cxn ang="0">
                  <a:pos x="8" y="0"/>
                </a:cxn>
                <a:cxn ang="0">
                  <a:pos x="3" y="38"/>
                </a:cxn>
                <a:cxn ang="0">
                  <a:pos x="0" y="72"/>
                </a:cxn>
                <a:cxn ang="0">
                  <a:pos x="0" y="106"/>
                </a:cxn>
                <a:cxn ang="0">
                  <a:pos x="2" y="141"/>
                </a:cxn>
                <a:cxn ang="0">
                  <a:pos x="9" y="166"/>
                </a:cxn>
                <a:cxn ang="0">
                  <a:pos x="16" y="184"/>
                </a:cxn>
                <a:cxn ang="0">
                  <a:pos x="23" y="200"/>
                </a:cxn>
                <a:cxn ang="0">
                  <a:pos x="30" y="211"/>
                </a:cxn>
                <a:cxn ang="0">
                  <a:pos x="37" y="219"/>
                </a:cxn>
                <a:cxn ang="0">
                  <a:pos x="41" y="224"/>
                </a:cxn>
                <a:cxn ang="0">
                  <a:pos x="45" y="227"/>
                </a:cxn>
                <a:cxn ang="0">
                  <a:pos x="46" y="228"/>
                </a:cxn>
                <a:cxn ang="0">
                  <a:pos x="125" y="228"/>
                </a:cxn>
                <a:cxn ang="0">
                  <a:pos x="122" y="209"/>
                </a:cxn>
                <a:cxn ang="0">
                  <a:pos x="117" y="160"/>
                </a:cxn>
                <a:cxn ang="0">
                  <a:pos x="119" y="87"/>
                </a:cxn>
                <a:cxn ang="0">
                  <a:pos x="132" y="0"/>
                </a:cxn>
                <a:cxn ang="0">
                  <a:pos x="8" y="0"/>
                </a:cxn>
              </a:cxnLst>
              <a:rect l="0" t="0" r="r" b="b"/>
              <a:pathLst>
                <a:path w="132" h="228">
                  <a:moveTo>
                    <a:pt x="8" y="0"/>
                  </a:moveTo>
                  <a:lnTo>
                    <a:pt x="3" y="38"/>
                  </a:lnTo>
                  <a:lnTo>
                    <a:pt x="0" y="72"/>
                  </a:lnTo>
                  <a:lnTo>
                    <a:pt x="0" y="106"/>
                  </a:lnTo>
                  <a:lnTo>
                    <a:pt x="2" y="141"/>
                  </a:lnTo>
                  <a:lnTo>
                    <a:pt x="9" y="166"/>
                  </a:lnTo>
                  <a:lnTo>
                    <a:pt x="16" y="184"/>
                  </a:lnTo>
                  <a:lnTo>
                    <a:pt x="23" y="200"/>
                  </a:lnTo>
                  <a:lnTo>
                    <a:pt x="30" y="211"/>
                  </a:lnTo>
                  <a:lnTo>
                    <a:pt x="37" y="219"/>
                  </a:lnTo>
                  <a:lnTo>
                    <a:pt x="41" y="224"/>
                  </a:lnTo>
                  <a:lnTo>
                    <a:pt x="45" y="227"/>
                  </a:lnTo>
                  <a:lnTo>
                    <a:pt x="46" y="228"/>
                  </a:lnTo>
                  <a:lnTo>
                    <a:pt x="125" y="228"/>
                  </a:lnTo>
                  <a:lnTo>
                    <a:pt x="122" y="209"/>
                  </a:lnTo>
                  <a:lnTo>
                    <a:pt x="117" y="160"/>
                  </a:lnTo>
                  <a:lnTo>
                    <a:pt x="119" y="87"/>
                  </a:lnTo>
                  <a:lnTo>
                    <a:pt x="132" y="0"/>
                  </a:lnTo>
                  <a:lnTo>
                    <a:pt x="8" y="0"/>
                  </a:lnTo>
                  <a:close/>
                </a:path>
              </a:pathLst>
            </a:custGeom>
            <a:solidFill>
              <a:srgbClr val="B53D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53"/>
            <p:cNvSpPr>
              <a:spLocks/>
            </p:cNvSpPr>
            <p:nvPr/>
          </p:nvSpPr>
          <p:spPr bwMode="auto">
            <a:xfrm>
              <a:off x="4206" y="3834"/>
              <a:ext cx="74" cy="114"/>
            </a:xfrm>
            <a:custGeom>
              <a:avLst/>
              <a:gdLst/>
              <a:ahLst/>
              <a:cxnLst>
                <a:cxn ang="0">
                  <a:pos x="0" y="0"/>
                </a:cxn>
                <a:cxn ang="0">
                  <a:pos x="11" y="37"/>
                </a:cxn>
                <a:cxn ang="0">
                  <a:pos x="18" y="75"/>
                </a:cxn>
                <a:cxn ang="0">
                  <a:pos x="20" y="113"/>
                </a:cxn>
                <a:cxn ang="0">
                  <a:pos x="22" y="148"/>
                </a:cxn>
                <a:cxn ang="0">
                  <a:pos x="19" y="181"/>
                </a:cxn>
                <a:cxn ang="0">
                  <a:pos x="17" y="205"/>
                </a:cxn>
                <a:cxn ang="0">
                  <a:pos x="16" y="222"/>
                </a:cxn>
                <a:cxn ang="0">
                  <a:pos x="15" y="228"/>
                </a:cxn>
                <a:cxn ang="0">
                  <a:pos x="93" y="228"/>
                </a:cxn>
                <a:cxn ang="0">
                  <a:pos x="94" y="228"/>
                </a:cxn>
                <a:cxn ang="0">
                  <a:pos x="98" y="226"/>
                </a:cxn>
                <a:cxn ang="0">
                  <a:pos x="103" y="222"/>
                </a:cxn>
                <a:cxn ang="0">
                  <a:pos x="110" y="215"/>
                </a:cxn>
                <a:cxn ang="0">
                  <a:pos x="118" y="207"/>
                </a:cxn>
                <a:cxn ang="0">
                  <a:pos x="126" y="194"/>
                </a:cxn>
                <a:cxn ang="0">
                  <a:pos x="134" y="178"/>
                </a:cxn>
                <a:cxn ang="0">
                  <a:pos x="143" y="158"/>
                </a:cxn>
                <a:cxn ang="0">
                  <a:pos x="148" y="123"/>
                </a:cxn>
                <a:cxn ang="0">
                  <a:pos x="147" y="83"/>
                </a:cxn>
                <a:cxn ang="0">
                  <a:pos x="141" y="41"/>
                </a:cxn>
                <a:cxn ang="0">
                  <a:pos x="134" y="2"/>
                </a:cxn>
                <a:cxn ang="0">
                  <a:pos x="0" y="0"/>
                </a:cxn>
              </a:cxnLst>
              <a:rect l="0" t="0" r="r" b="b"/>
              <a:pathLst>
                <a:path w="148" h="228">
                  <a:moveTo>
                    <a:pt x="0" y="0"/>
                  </a:moveTo>
                  <a:lnTo>
                    <a:pt x="11" y="37"/>
                  </a:lnTo>
                  <a:lnTo>
                    <a:pt x="18" y="75"/>
                  </a:lnTo>
                  <a:lnTo>
                    <a:pt x="20" y="113"/>
                  </a:lnTo>
                  <a:lnTo>
                    <a:pt x="22" y="148"/>
                  </a:lnTo>
                  <a:lnTo>
                    <a:pt x="19" y="181"/>
                  </a:lnTo>
                  <a:lnTo>
                    <a:pt x="17" y="205"/>
                  </a:lnTo>
                  <a:lnTo>
                    <a:pt x="16" y="222"/>
                  </a:lnTo>
                  <a:lnTo>
                    <a:pt x="15" y="228"/>
                  </a:lnTo>
                  <a:lnTo>
                    <a:pt x="93" y="228"/>
                  </a:lnTo>
                  <a:lnTo>
                    <a:pt x="94" y="228"/>
                  </a:lnTo>
                  <a:lnTo>
                    <a:pt x="98" y="226"/>
                  </a:lnTo>
                  <a:lnTo>
                    <a:pt x="103" y="222"/>
                  </a:lnTo>
                  <a:lnTo>
                    <a:pt x="110" y="215"/>
                  </a:lnTo>
                  <a:lnTo>
                    <a:pt x="118" y="207"/>
                  </a:lnTo>
                  <a:lnTo>
                    <a:pt x="126" y="194"/>
                  </a:lnTo>
                  <a:lnTo>
                    <a:pt x="134" y="178"/>
                  </a:lnTo>
                  <a:lnTo>
                    <a:pt x="143" y="158"/>
                  </a:lnTo>
                  <a:lnTo>
                    <a:pt x="148" y="123"/>
                  </a:lnTo>
                  <a:lnTo>
                    <a:pt x="147" y="83"/>
                  </a:lnTo>
                  <a:lnTo>
                    <a:pt x="141" y="41"/>
                  </a:lnTo>
                  <a:lnTo>
                    <a:pt x="134" y="2"/>
                  </a:lnTo>
                  <a:lnTo>
                    <a:pt x="0" y="0"/>
                  </a:lnTo>
                  <a:close/>
                </a:path>
              </a:pathLst>
            </a:custGeom>
            <a:solidFill>
              <a:srgbClr val="B53D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54"/>
            <p:cNvSpPr>
              <a:spLocks/>
            </p:cNvSpPr>
            <p:nvPr/>
          </p:nvSpPr>
          <p:spPr bwMode="auto">
            <a:xfrm>
              <a:off x="4942" y="3834"/>
              <a:ext cx="66" cy="114"/>
            </a:xfrm>
            <a:custGeom>
              <a:avLst/>
              <a:gdLst/>
              <a:ahLst/>
              <a:cxnLst>
                <a:cxn ang="0">
                  <a:pos x="125" y="0"/>
                </a:cxn>
                <a:cxn ang="0">
                  <a:pos x="128" y="38"/>
                </a:cxn>
                <a:cxn ang="0">
                  <a:pos x="131" y="72"/>
                </a:cxn>
                <a:cxn ang="0">
                  <a:pos x="133" y="106"/>
                </a:cxn>
                <a:cxn ang="0">
                  <a:pos x="130" y="141"/>
                </a:cxn>
                <a:cxn ang="0">
                  <a:pos x="123" y="166"/>
                </a:cxn>
                <a:cxn ang="0">
                  <a:pos x="117" y="184"/>
                </a:cxn>
                <a:cxn ang="0">
                  <a:pos x="110" y="200"/>
                </a:cxn>
                <a:cxn ang="0">
                  <a:pos x="103" y="211"/>
                </a:cxn>
                <a:cxn ang="0">
                  <a:pos x="96" y="219"/>
                </a:cxn>
                <a:cxn ang="0">
                  <a:pos x="91" y="224"/>
                </a:cxn>
                <a:cxn ang="0">
                  <a:pos x="88" y="227"/>
                </a:cxn>
                <a:cxn ang="0">
                  <a:pos x="87" y="228"/>
                </a:cxn>
                <a:cxn ang="0">
                  <a:pos x="7" y="228"/>
                </a:cxn>
                <a:cxn ang="0">
                  <a:pos x="11" y="209"/>
                </a:cxn>
                <a:cxn ang="0">
                  <a:pos x="15" y="160"/>
                </a:cxn>
                <a:cxn ang="0">
                  <a:pos x="14" y="87"/>
                </a:cxn>
                <a:cxn ang="0">
                  <a:pos x="0" y="0"/>
                </a:cxn>
                <a:cxn ang="0">
                  <a:pos x="125" y="0"/>
                </a:cxn>
              </a:cxnLst>
              <a:rect l="0" t="0" r="r" b="b"/>
              <a:pathLst>
                <a:path w="133" h="228">
                  <a:moveTo>
                    <a:pt x="125" y="0"/>
                  </a:moveTo>
                  <a:lnTo>
                    <a:pt x="128" y="38"/>
                  </a:lnTo>
                  <a:lnTo>
                    <a:pt x="131" y="72"/>
                  </a:lnTo>
                  <a:lnTo>
                    <a:pt x="133" y="106"/>
                  </a:lnTo>
                  <a:lnTo>
                    <a:pt x="130" y="141"/>
                  </a:lnTo>
                  <a:lnTo>
                    <a:pt x="123" y="166"/>
                  </a:lnTo>
                  <a:lnTo>
                    <a:pt x="117" y="184"/>
                  </a:lnTo>
                  <a:lnTo>
                    <a:pt x="110" y="200"/>
                  </a:lnTo>
                  <a:lnTo>
                    <a:pt x="103" y="211"/>
                  </a:lnTo>
                  <a:lnTo>
                    <a:pt x="96" y="219"/>
                  </a:lnTo>
                  <a:lnTo>
                    <a:pt x="91" y="224"/>
                  </a:lnTo>
                  <a:lnTo>
                    <a:pt x="88" y="227"/>
                  </a:lnTo>
                  <a:lnTo>
                    <a:pt x="87" y="228"/>
                  </a:lnTo>
                  <a:lnTo>
                    <a:pt x="7" y="228"/>
                  </a:lnTo>
                  <a:lnTo>
                    <a:pt x="11" y="209"/>
                  </a:lnTo>
                  <a:lnTo>
                    <a:pt x="15" y="160"/>
                  </a:lnTo>
                  <a:lnTo>
                    <a:pt x="14" y="87"/>
                  </a:lnTo>
                  <a:lnTo>
                    <a:pt x="0" y="0"/>
                  </a:lnTo>
                  <a:lnTo>
                    <a:pt x="125" y="0"/>
                  </a:lnTo>
                  <a:close/>
                </a:path>
              </a:pathLst>
            </a:custGeom>
            <a:solidFill>
              <a:srgbClr val="42B5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5"/>
            <p:cNvSpPr>
              <a:spLocks/>
            </p:cNvSpPr>
            <p:nvPr/>
          </p:nvSpPr>
          <p:spPr bwMode="auto">
            <a:xfrm>
              <a:off x="4832" y="3833"/>
              <a:ext cx="75" cy="115"/>
            </a:xfrm>
            <a:custGeom>
              <a:avLst/>
              <a:gdLst/>
              <a:ahLst/>
              <a:cxnLst>
                <a:cxn ang="0">
                  <a:pos x="150" y="0"/>
                </a:cxn>
                <a:cxn ang="0">
                  <a:pos x="138" y="37"/>
                </a:cxn>
                <a:cxn ang="0">
                  <a:pos x="132" y="75"/>
                </a:cxn>
                <a:cxn ang="0">
                  <a:pos x="129" y="114"/>
                </a:cxn>
                <a:cxn ang="0">
                  <a:pos x="128" y="149"/>
                </a:cxn>
                <a:cxn ang="0">
                  <a:pos x="129" y="180"/>
                </a:cxn>
                <a:cxn ang="0">
                  <a:pos x="132" y="206"/>
                </a:cxn>
                <a:cxn ang="0">
                  <a:pos x="133" y="223"/>
                </a:cxn>
                <a:cxn ang="0">
                  <a:pos x="134" y="229"/>
                </a:cxn>
                <a:cxn ang="0">
                  <a:pos x="56" y="229"/>
                </a:cxn>
                <a:cxn ang="0">
                  <a:pos x="54" y="229"/>
                </a:cxn>
                <a:cxn ang="0">
                  <a:pos x="51" y="227"/>
                </a:cxn>
                <a:cxn ang="0">
                  <a:pos x="45" y="223"/>
                </a:cxn>
                <a:cxn ang="0">
                  <a:pos x="38" y="216"/>
                </a:cxn>
                <a:cxn ang="0">
                  <a:pos x="30" y="208"/>
                </a:cxn>
                <a:cxn ang="0">
                  <a:pos x="22" y="195"/>
                </a:cxn>
                <a:cxn ang="0">
                  <a:pos x="14" y="179"/>
                </a:cxn>
                <a:cxn ang="0">
                  <a:pos x="6" y="159"/>
                </a:cxn>
                <a:cxn ang="0">
                  <a:pos x="0" y="123"/>
                </a:cxn>
                <a:cxn ang="0">
                  <a:pos x="2" y="83"/>
                </a:cxn>
                <a:cxn ang="0">
                  <a:pos x="8" y="40"/>
                </a:cxn>
                <a:cxn ang="0">
                  <a:pos x="15" y="1"/>
                </a:cxn>
                <a:cxn ang="0">
                  <a:pos x="150" y="0"/>
                </a:cxn>
              </a:cxnLst>
              <a:rect l="0" t="0" r="r" b="b"/>
              <a:pathLst>
                <a:path w="150" h="229">
                  <a:moveTo>
                    <a:pt x="150" y="0"/>
                  </a:moveTo>
                  <a:lnTo>
                    <a:pt x="138" y="37"/>
                  </a:lnTo>
                  <a:lnTo>
                    <a:pt x="132" y="75"/>
                  </a:lnTo>
                  <a:lnTo>
                    <a:pt x="129" y="114"/>
                  </a:lnTo>
                  <a:lnTo>
                    <a:pt x="128" y="149"/>
                  </a:lnTo>
                  <a:lnTo>
                    <a:pt x="129" y="180"/>
                  </a:lnTo>
                  <a:lnTo>
                    <a:pt x="132" y="206"/>
                  </a:lnTo>
                  <a:lnTo>
                    <a:pt x="133" y="223"/>
                  </a:lnTo>
                  <a:lnTo>
                    <a:pt x="134" y="229"/>
                  </a:lnTo>
                  <a:lnTo>
                    <a:pt x="56" y="229"/>
                  </a:lnTo>
                  <a:lnTo>
                    <a:pt x="54" y="229"/>
                  </a:lnTo>
                  <a:lnTo>
                    <a:pt x="51" y="227"/>
                  </a:lnTo>
                  <a:lnTo>
                    <a:pt x="45" y="223"/>
                  </a:lnTo>
                  <a:lnTo>
                    <a:pt x="38" y="216"/>
                  </a:lnTo>
                  <a:lnTo>
                    <a:pt x="30" y="208"/>
                  </a:lnTo>
                  <a:lnTo>
                    <a:pt x="22" y="195"/>
                  </a:lnTo>
                  <a:lnTo>
                    <a:pt x="14" y="179"/>
                  </a:lnTo>
                  <a:lnTo>
                    <a:pt x="6" y="159"/>
                  </a:lnTo>
                  <a:lnTo>
                    <a:pt x="0" y="123"/>
                  </a:lnTo>
                  <a:lnTo>
                    <a:pt x="2" y="83"/>
                  </a:lnTo>
                  <a:lnTo>
                    <a:pt x="8" y="40"/>
                  </a:lnTo>
                  <a:lnTo>
                    <a:pt x="15" y="1"/>
                  </a:lnTo>
                  <a:lnTo>
                    <a:pt x="150" y="0"/>
                  </a:lnTo>
                  <a:close/>
                </a:path>
              </a:pathLst>
            </a:custGeom>
            <a:solidFill>
              <a:srgbClr val="42B5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6"/>
            <p:cNvSpPr>
              <a:spLocks/>
            </p:cNvSpPr>
            <p:nvPr/>
          </p:nvSpPr>
          <p:spPr bwMode="auto">
            <a:xfrm>
              <a:off x="4753" y="3605"/>
              <a:ext cx="315" cy="221"/>
            </a:xfrm>
            <a:custGeom>
              <a:avLst/>
              <a:gdLst/>
              <a:ahLst/>
              <a:cxnLst>
                <a:cxn ang="0">
                  <a:pos x="176" y="229"/>
                </a:cxn>
                <a:cxn ang="0">
                  <a:pos x="160" y="410"/>
                </a:cxn>
                <a:cxn ang="0">
                  <a:pos x="511" y="442"/>
                </a:cxn>
                <a:cxn ang="0">
                  <a:pos x="486" y="159"/>
                </a:cxn>
                <a:cxn ang="0">
                  <a:pos x="513" y="181"/>
                </a:cxn>
                <a:cxn ang="0">
                  <a:pos x="539" y="214"/>
                </a:cxn>
                <a:cxn ang="0">
                  <a:pos x="564" y="253"/>
                </a:cxn>
                <a:cxn ang="0">
                  <a:pos x="581" y="289"/>
                </a:cxn>
                <a:cxn ang="0">
                  <a:pos x="609" y="229"/>
                </a:cxn>
                <a:cxn ang="0">
                  <a:pos x="573" y="157"/>
                </a:cxn>
                <a:cxn ang="0">
                  <a:pos x="546" y="111"/>
                </a:cxn>
                <a:cxn ang="0">
                  <a:pos x="528" y="85"/>
                </a:cxn>
                <a:cxn ang="0">
                  <a:pos x="499" y="57"/>
                </a:cxn>
                <a:cxn ang="0">
                  <a:pos x="490" y="52"/>
                </a:cxn>
                <a:cxn ang="0">
                  <a:pos x="475" y="47"/>
                </a:cxn>
                <a:cxn ang="0">
                  <a:pos x="459" y="42"/>
                </a:cxn>
                <a:cxn ang="0">
                  <a:pos x="444" y="39"/>
                </a:cxn>
                <a:cxn ang="0">
                  <a:pos x="326" y="176"/>
                </a:cxn>
                <a:cxn ang="0">
                  <a:pos x="270" y="38"/>
                </a:cxn>
                <a:cxn ang="0">
                  <a:pos x="261" y="38"/>
                </a:cxn>
                <a:cxn ang="0">
                  <a:pos x="247" y="38"/>
                </a:cxn>
                <a:cxn ang="0">
                  <a:pos x="232" y="38"/>
                </a:cxn>
                <a:cxn ang="0">
                  <a:pos x="219" y="40"/>
                </a:cxn>
                <a:cxn ang="0">
                  <a:pos x="198" y="45"/>
                </a:cxn>
                <a:cxn ang="0">
                  <a:pos x="176" y="50"/>
                </a:cxn>
                <a:cxn ang="0">
                  <a:pos x="160" y="54"/>
                </a:cxn>
                <a:cxn ang="0">
                  <a:pos x="150" y="56"/>
                </a:cxn>
                <a:cxn ang="0">
                  <a:pos x="133" y="57"/>
                </a:cxn>
                <a:cxn ang="0">
                  <a:pos x="115" y="57"/>
                </a:cxn>
                <a:cxn ang="0">
                  <a:pos x="95" y="54"/>
                </a:cxn>
                <a:cxn ang="0">
                  <a:pos x="75" y="47"/>
                </a:cxn>
                <a:cxn ang="0">
                  <a:pos x="60" y="37"/>
                </a:cxn>
                <a:cxn ang="0">
                  <a:pos x="46" y="22"/>
                </a:cxn>
                <a:cxn ang="0">
                  <a:pos x="34" y="7"/>
                </a:cxn>
                <a:cxn ang="0">
                  <a:pos x="0" y="27"/>
                </a:cxn>
                <a:cxn ang="0">
                  <a:pos x="12" y="45"/>
                </a:cxn>
                <a:cxn ang="0">
                  <a:pos x="26" y="64"/>
                </a:cxn>
                <a:cxn ang="0">
                  <a:pos x="38" y="83"/>
                </a:cxn>
                <a:cxn ang="0">
                  <a:pos x="51" y="98"/>
                </a:cxn>
                <a:cxn ang="0">
                  <a:pos x="62" y="109"/>
                </a:cxn>
                <a:cxn ang="0">
                  <a:pos x="73" y="116"/>
                </a:cxn>
                <a:cxn ang="0">
                  <a:pos x="88" y="122"/>
                </a:cxn>
                <a:cxn ang="0">
                  <a:pos x="111" y="128"/>
                </a:cxn>
                <a:cxn ang="0">
                  <a:pos x="129" y="130"/>
                </a:cxn>
                <a:cxn ang="0">
                  <a:pos x="156" y="131"/>
                </a:cxn>
                <a:cxn ang="0">
                  <a:pos x="181" y="131"/>
                </a:cxn>
                <a:cxn ang="0">
                  <a:pos x="191" y="131"/>
                </a:cxn>
              </a:cxnLst>
              <a:rect l="0" t="0" r="r" b="b"/>
              <a:pathLst>
                <a:path w="632" h="442">
                  <a:moveTo>
                    <a:pt x="191" y="131"/>
                  </a:moveTo>
                  <a:lnTo>
                    <a:pt x="176" y="229"/>
                  </a:lnTo>
                  <a:lnTo>
                    <a:pt x="166" y="330"/>
                  </a:lnTo>
                  <a:lnTo>
                    <a:pt x="160" y="410"/>
                  </a:lnTo>
                  <a:lnTo>
                    <a:pt x="158" y="442"/>
                  </a:lnTo>
                  <a:lnTo>
                    <a:pt x="511" y="442"/>
                  </a:lnTo>
                  <a:lnTo>
                    <a:pt x="458" y="152"/>
                  </a:lnTo>
                  <a:lnTo>
                    <a:pt x="486" y="159"/>
                  </a:lnTo>
                  <a:lnTo>
                    <a:pt x="499" y="168"/>
                  </a:lnTo>
                  <a:lnTo>
                    <a:pt x="513" y="181"/>
                  </a:lnTo>
                  <a:lnTo>
                    <a:pt x="526" y="197"/>
                  </a:lnTo>
                  <a:lnTo>
                    <a:pt x="539" y="214"/>
                  </a:lnTo>
                  <a:lnTo>
                    <a:pt x="552" y="233"/>
                  </a:lnTo>
                  <a:lnTo>
                    <a:pt x="564" y="253"/>
                  </a:lnTo>
                  <a:lnTo>
                    <a:pt x="573" y="271"/>
                  </a:lnTo>
                  <a:lnTo>
                    <a:pt x="581" y="289"/>
                  </a:lnTo>
                  <a:lnTo>
                    <a:pt x="632" y="277"/>
                  </a:lnTo>
                  <a:lnTo>
                    <a:pt x="609" y="229"/>
                  </a:lnTo>
                  <a:lnTo>
                    <a:pt x="589" y="190"/>
                  </a:lnTo>
                  <a:lnTo>
                    <a:pt x="573" y="157"/>
                  </a:lnTo>
                  <a:lnTo>
                    <a:pt x="559" y="132"/>
                  </a:lnTo>
                  <a:lnTo>
                    <a:pt x="546" y="111"/>
                  </a:lnTo>
                  <a:lnTo>
                    <a:pt x="536" y="96"/>
                  </a:lnTo>
                  <a:lnTo>
                    <a:pt x="528" y="85"/>
                  </a:lnTo>
                  <a:lnTo>
                    <a:pt x="520" y="75"/>
                  </a:lnTo>
                  <a:lnTo>
                    <a:pt x="499" y="57"/>
                  </a:lnTo>
                  <a:lnTo>
                    <a:pt x="496" y="55"/>
                  </a:lnTo>
                  <a:lnTo>
                    <a:pt x="490" y="52"/>
                  </a:lnTo>
                  <a:lnTo>
                    <a:pt x="483" y="49"/>
                  </a:lnTo>
                  <a:lnTo>
                    <a:pt x="475" y="47"/>
                  </a:lnTo>
                  <a:lnTo>
                    <a:pt x="467" y="45"/>
                  </a:lnTo>
                  <a:lnTo>
                    <a:pt x="459" y="42"/>
                  </a:lnTo>
                  <a:lnTo>
                    <a:pt x="451" y="40"/>
                  </a:lnTo>
                  <a:lnTo>
                    <a:pt x="444" y="39"/>
                  </a:lnTo>
                  <a:lnTo>
                    <a:pt x="401" y="39"/>
                  </a:lnTo>
                  <a:lnTo>
                    <a:pt x="326" y="176"/>
                  </a:lnTo>
                  <a:lnTo>
                    <a:pt x="271" y="38"/>
                  </a:lnTo>
                  <a:lnTo>
                    <a:pt x="270" y="38"/>
                  </a:lnTo>
                  <a:lnTo>
                    <a:pt x="266" y="38"/>
                  </a:lnTo>
                  <a:lnTo>
                    <a:pt x="261" y="38"/>
                  </a:lnTo>
                  <a:lnTo>
                    <a:pt x="254" y="38"/>
                  </a:lnTo>
                  <a:lnTo>
                    <a:pt x="247" y="38"/>
                  </a:lnTo>
                  <a:lnTo>
                    <a:pt x="239" y="38"/>
                  </a:lnTo>
                  <a:lnTo>
                    <a:pt x="232" y="38"/>
                  </a:lnTo>
                  <a:lnTo>
                    <a:pt x="226" y="39"/>
                  </a:lnTo>
                  <a:lnTo>
                    <a:pt x="219" y="40"/>
                  </a:lnTo>
                  <a:lnTo>
                    <a:pt x="210" y="42"/>
                  </a:lnTo>
                  <a:lnTo>
                    <a:pt x="198" y="45"/>
                  </a:lnTo>
                  <a:lnTo>
                    <a:pt x="187" y="48"/>
                  </a:lnTo>
                  <a:lnTo>
                    <a:pt x="176" y="50"/>
                  </a:lnTo>
                  <a:lnTo>
                    <a:pt x="167" y="53"/>
                  </a:lnTo>
                  <a:lnTo>
                    <a:pt x="160" y="54"/>
                  </a:lnTo>
                  <a:lnTo>
                    <a:pt x="158" y="55"/>
                  </a:lnTo>
                  <a:lnTo>
                    <a:pt x="150" y="56"/>
                  </a:lnTo>
                  <a:lnTo>
                    <a:pt x="141" y="56"/>
                  </a:lnTo>
                  <a:lnTo>
                    <a:pt x="133" y="57"/>
                  </a:lnTo>
                  <a:lnTo>
                    <a:pt x="125" y="57"/>
                  </a:lnTo>
                  <a:lnTo>
                    <a:pt x="115" y="57"/>
                  </a:lnTo>
                  <a:lnTo>
                    <a:pt x="106" y="56"/>
                  </a:lnTo>
                  <a:lnTo>
                    <a:pt x="95" y="54"/>
                  </a:lnTo>
                  <a:lnTo>
                    <a:pt x="83" y="50"/>
                  </a:lnTo>
                  <a:lnTo>
                    <a:pt x="75" y="47"/>
                  </a:lnTo>
                  <a:lnTo>
                    <a:pt x="67" y="42"/>
                  </a:lnTo>
                  <a:lnTo>
                    <a:pt x="60" y="37"/>
                  </a:lnTo>
                  <a:lnTo>
                    <a:pt x="53" y="30"/>
                  </a:lnTo>
                  <a:lnTo>
                    <a:pt x="46" y="22"/>
                  </a:lnTo>
                  <a:lnTo>
                    <a:pt x="39" y="15"/>
                  </a:lnTo>
                  <a:lnTo>
                    <a:pt x="34" y="7"/>
                  </a:lnTo>
                  <a:lnTo>
                    <a:pt x="27" y="0"/>
                  </a:lnTo>
                  <a:lnTo>
                    <a:pt x="0" y="27"/>
                  </a:lnTo>
                  <a:lnTo>
                    <a:pt x="6" y="35"/>
                  </a:lnTo>
                  <a:lnTo>
                    <a:pt x="12" y="45"/>
                  </a:lnTo>
                  <a:lnTo>
                    <a:pt x="19" y="55"/>
                  </a:lnTo>
                  <a:lnTo>
                    <a:pt x="26" y="64"/>
                  </a:lnTo>
                  <a:lnTo>
                    <a:pt x="31" y="73"/>
                  </a:lnTo>
                  <a:lnTo>
                    <a:pt x="38" y="83"/>
                  </a:lnTo>
                  <a:lnTo>
                    <a:pt x="45" y="91"/>
                  </a:lnTo>
                  <a:lnTo>
                    <a:pt x="51" y="98"/>
                  </a:lnTo>
                  <a:lnTo>
                    <a:pt x="57" y="103"/>
                  </a:lnTo>
                  <a:lnTo>
                    <a:pt x="62" y="109"/>
                  </a:lnTo>
                  <a:lnTo>
                    <a:pt x="68" y="113"/>
                  </a:lnTo>
                  <a:lnTo>
                    <a:pt x="73" y="116"/>
                  </a:lnTo>
                  <a:lnTo>
                    <a:pt x="80" y="118"/>
                  </a:lnTo>
                  <a:lnTo>
                    <a:pt x="88" y="122"/>
                  </a:lnTo>
                  <a:lnTo>
                    <a:pt x="98" y="124"/>
                  </a:lnTo>
                  <a:lnTo>
                    <a:pt x="111" y="128"/>
                  </a:lnTo>
                  <a:lnTo>
                    <a:pt x="118" y="129"/>
                  </a:lnTo>
                  <a:lnTo>
                    <a:pt x="129" y="130"/>
                  </a:lnTo>
                  <a:lnTo>
                    <a:pt x="142" y="130"/>
                  </a:lnTo>
                  <a:lnTo>
                    <a:pt x="156" y="131"/>
                  </a:lnTo>
                  <a:lnTo>
                    <a:pt x="170" y="131"/>
                  </a:lnTo>
                  <a:lnTo>
                    <a:pt x="181" y="131"/>
                  </a:lnTo>
                  <a:lnTo>
                    <a:pt x="188" y="131"/>
                  </a:lnTo>
                  <a:lnTo>
                    <a:pt x="191" y="131"/>
                  </a:lnTo>
                  <a:close/>
                </a:path>
              </a:pathLst>
            </a:custGeom>
            <a:solidFill>
              <a:srgbClr val="42B5D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7"/>
            <p:cNvSpPr>
              <a:spLocks/>
            </p:cNvSpPr>
            <p:nvPr/>
          </p:nvSpPr>
          <p:spPr bwMode="auto">
            <a:xfrm>
              <a:off x="4869" y="3620"/>
              <a:ext cx="104" cy="72"/>
            </a:xfrm>
            <a:custGeom>
              <a:avLst/>
              <a:gdLst/>
              <a:ahLst/>
              <a:cxnLst>
                <a:cxn ang="0">
                  <a:pos x="181" y="47"/>
                </a:cxn>
                <a:cxn ang="0">
                  <a:pos x="207" y="28"/>
                </a:cxn>
                <a:cxn ang="0">
                  <a:pos x="185" y="2"/>
                </a:cxn>
                <a:cxn ang="0">
                  <a:pos x="173" y="2"/>
                </a:cxn>
                <a:cxn ang="0">
                  <a:pos x="190" y="26"/>
                </a:cxn>
                <a:cxn ang="0">
                  <a:pos x="165" y="46"/>
                </a:cxn>
                <a:cxn ang="0">
                  <a:pos x="167" y="49"/>
                </a:cxn>
                <a:cxn ang="0">
                  <a:pos x="173" y="55"/>
                </a:cxn>
                <a:cxn ang="0">
                  <a:pos x="179" y="62"/>
                </a:cxn>
                <a:cxn ang="0">
                  <a:pos x="181" y="65"/>
                </a:cxn>
                <a:cxn ang="0">
                  <a:pos x="92" y="129"/>
                </a:cxn>
                <a:cxn ang="0">
                  <a:pos x="25" y="63"/>
                </a:cxn>
                <a:cxn ang="0">
                  <a:pos x="40" y="45"/>
                </a:cxn>
                <a:cxn ang="0">
                  <a:pos x="16" y="26"/>
                </a:cxn>
                <a:cxn ang="0">
                  <a:pos x="30" y="0"/>
                </a:cxn>
                <a:cxn ang="0">
                  <a:pos x="17" y="1"/>
                </a:cxn>
                <a:cxn ang="0">
                  <a:pos x="0" y="28"/>
                </a:cxn>
                <a:cxn ang="0">
                  <a:pos x="25" y="47"/>
                </a:cxn>
                <a:cxn ang="0">
                  <a:pos x="6" y="66"/>
                </a:cxn>
                <a:cxn ang="0">
                  <a:pos x="91" y="144"/>
                </a:cxn>
                <a:cxn ang="0">
                  <a:pos x="202" y="70"/>
                </a:cxn>
                <a:cxn ang="0">
                  <a:pos x="181" y="47"/>
                </a:cxn>
              </a:cxnLst>
              <a:rect l="0" t="0" r="r" b="b"/>
              <a:pathLst>
                <a:path w="207" h="144">
                  <a:moveTo>
                    <a:pt x="181" y="47"/>
                  </a:moveTo>
                  <a:lnTo>
                    <a:pt x="207" y="28"/>
                  </a:lnTo>
                  <a:lnTo>
                    <a:pt x="185" y="2"/>
                  </a:lnTo>
                  <a:lnTo>
                    <a:pt x="173" y="2"/>
                  </a:lnTo>
                  <a:lnTo>
                    <a:pt x="190" y="26"/>
                  </a:lnTo>
                  <a:lnTo>
                    <a:pt x="165" y="46"/>
                  </a:lnTo>
                  <a:lnTo>
                    <a:pt x="167" y="49"/>
                  </a:lnTo>
                  <a:lnTo>
                    <a:pt x="173" y="55"/>
                  </a:lnTo>
                  <a:lnTo>
                    <a:pt x="179" y="62"/>
                  </a:lnTo>
                  <a:lnTo>
                    <a:pt x="181" y="65"/>
                  </a:lnTo>
                  <a:lnTo>
                    <a:pt x="92" y="129"/>
                  </a:lnTo>
                  <a:lnTo>
                    <a:pt x="25" y="63"/>
                  </a:lnTo>
                  <a:lnTo>
                    <a:pt x="40" y="45"/>
                  </a:lnTo>
                  <a:lnTo>
                    <a:pt x="16" y="26"/>
                  </a:lnTo>
                  <a:lnTo>
                    <a:pt x="30" y="0"/>
                  </a:lnTo>
                  <a:lnTo>
                    <a:pt x="17" y="1"/>
                  </a:lnTo>
                  <a:lnTo>
                    <a:pt x="0" y="28"/>
                  </a:lnTo>
                  <a:lnTo>
                    <a:pt x="25" y="47"/>
                  </a:lnTo>
                  <a:lnTo>
                    <a:pt x="6" y="66"/>
                  </a:lnTo>
                  <a:lnTo>
                    <a:pt x="91" y="144"/>
                  </a:lnTo>
                  <a:lnTo>
                    <a:pt x="202" y="70"/>
                  </a:lnTo>
                  <a:lnTo>
                    <a:pt x="181" y="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8"/>
            <p:cNvSpPr>
              <a:spLocks/>
            </p:cNvSpPr>
            <p:nvPr/>
          </p:nvSpPr>
          <p:spPr bwMode="auto">
            <a:xfrm>
              <a:off x="4896" y="3624"/>
              <a:ext cx="48" cy="55"/>
            </a:xfrm>
            <a:custGeom>
              <a:avLst/>
              <a:gdLst/>
              <a:ahLst/>
              <a:cxnLst>
                <a:cxn ang="0">
                  <a:pos x="0" y="0"/>
                </a:cxn>
                <a:cxn ang="0">
                  <a:pos x="97" y="0"/>
                </a:cxn>
                <a:cxn ang="0">
                  <a:pos x="40" y="109"/>
                </a:cxn>
                <a:cxn ang="0">
                  <a:pos x="0" y="0"/>
                </a:cxn>
              </a:cxnLst>
              <a:rect l="0" t="0" r="r" b="b"/>
              <a:pathLst>
                <a:path w="97" h="109">
                  <a:moveTo>
                    <a:pt x="0" y="0"/>
                  </a:moveTo>
                  <a:lnTo>
                    <a:pt x="97" y="0"/>
                  </a:lnTo>
                  <a:lnTo>
                    <a:pt x="40" y="109"/>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59"/>
            <p:cNvSpPr>
              <a:spLocks/>
            </p:cNvSpPr>
            <p:nvPr/>
          </p:nvSpPr>
          <p:spPr bwMode="auto">
            <a:xfrm>
              <a:off x="4908" y="3620"/>
              <a:ext cx="23" cy="64"/>
            </a:xfrm>
            <a:custGeom>
              <a:avLst/>
              <a:gdLst/>
              <a:ahLst/>
              <a:cxnLst>
                <a:cxn ang="0">
                  <a:pos x="19" y="128"/>
                </a:cxn>
                <a:cxn ang="0">
                  <a:pos x="46" y="74"/>
                </a:cxn>
                <a:cxn ang="0">
                  <a:pos x="30" y="27"/>
                </a:cxn>
                <a:cxn ang="0">
                  <a:pos x="34" y="25"/>
                </a:cxn>
                <a:cxn ang="0">
                  <a:pos x="36" y="21"/>
                </a:cxn>
                <a:cxn ang="0">
                  <a:pos x="37" y="18"/>
                </a:cxn>
                <a:cxn ang="0">
                  <a:pos x="37" y="15"/>
                </a:cxn>
                <a:cxn ang="0">
                  <a:pos x="36" y="9"/>
                </a:cxn>
                <a:cxn ang="0">
                  <a:pos x="32" y="4"/>
                </a:cxn>
                <a:cxn ang="0">
                  <a:pos x="28" y="1"/>
                </a:cxn>
                <a:cxn ang="0">
                  <a:pos x="22" y="0"/>
                </a:cxn>
                <a:cxn ang="0">
                  <a:pos x="16" y="1"/>
                </a:cxn>
                <a:cxn ang="0">
                  <a:pos x="12" y="4"/>
                </a:cxn>
                <a:cxn ang="0">
                  <a:pos x="8" y="9"/>
                </a:cxn>
                <a:cxn ang="0">
                  <a:pos x="7" y="15"/>
                </a:cxn>
                <a:cxn ang="0">
                  <a:pos x="8" y="19"/>
                </a:cxn>
                <a:cxn ang="0">
                  <a:pos x="9" y="23"/>
                </a:cxn>
                <a:cxn ang="0">
                  <a:pos x="12" y="25"/>
                </a:cxn>
                <a:cxn ang="0">
                  <a:pos x="15" y="27"/>
                </a:cxn>
                <a:cxn ang="0">
                  <a:pos x="0" y="73"/>
                </a:cxn>
                <a:cxn ang="0">
                  <a:pos x="19" y="128"/>
                </a:cxn>
              </a:cxnLst>
              <a:rect l="0" t="0" r="r" b="b"/>
              <a:pathLst>
                <a:path w="46" h="128">
                  <a:moveTo>
                    <a:pt x="19" y="128"/>
                  </a:moveTo>
                  <a:lnTo>
                    <a:pt x="46" y="74"/>
                  </a:lnTo>
                  <a:lnTo>
                    <a:pt x="30" y="27"/>
                  </a:lnTo>
                  <a:lnTo>
                    <a:pt x="34" y="25"/>
                  </a:lnTo>
                  <a:lnTo>
                    <a:pt x="36" y="21"/>
                  </a:lnTo>
                  <a:lnTo>
                    <a:pt x="37" y="18"/>
                  </a:lnTo>
                  <a:lnTo>
                    <a:pt x="37" y="15"/>
                  </a:lnTo>
                  <a:lnTo>
                    <a:pt x="36" y="9"/>
                  </a:lnTo>
                  <a:lnTo>
                    <a:pt x="32" y="4"/>
                  </a:lnTo>
                  <a:lnTo>
                    <a:pt x="28" y="1"/>
                  </a:lnTo>
                  <a:lnTo>
                    <a:pt x="22" y="0"/>
                  </a:lnTo>
                  <a:lnTo>
                    <a:pt x="16" y="1"/>
                  </a:lnTo>
                  <a:lnTo>
                    <a:pt x="12" y="4"/>
                  </a:lnTo>
                  <a:lnTo>
                    <a:pt x="8" y="9"/>
                  </a:lnTo>
                  <a:lnTo>
                    <a:pt x="7" y="15"/>
                  </a:lnTo>
                  <a:lnTo>
                    <a:pt x="8" y="19"/>
                  </a:lnTo>
                  <a:lnTo>
                    <a:pt x="9" y="23"/>
                  </a:lnTo>
                  <a:lnTo>
                    <a:pt x="12" y="25"/>
                  </a:lnTo>
                  <a:lnTo>
                    <a:pt x="15" y="27"/>
                  </a:lnTo>
                  <a:lnTo>
                    <a:pt x="0" y="73"/>
                  </a:lnTo>
                  <a:lnTo>
                    <a:pt x="19" y="1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0"/>
            <p:cNvSpPr>
              <a:spLocks/>
            </p:cNvSpPr>
            <p:nvPr/>
          </p:nvSpPr>
          <p:spPr bwMode="auto">
            <a:xfrm>
              <a:off x="4382" y="3603"/>
              <a:ext cx="348" cy="282"/>
            </a:xfrm>
            <a:custGeom>
              <a:avLst/>
              <a:gdLst/>
              <a:ahLst/>
              <a:cxnLst>
                <a:cxn ang="0">
                  <a:pos x="531" y="140"/>
                </a:cxn>
                <a:cxn ang="0">
                  <a:pos x="563" y="135"/>
                </a:cxn>
                <a:cxn ang="0">
                  <a:pos x="594" y="124"/>
                </a:cxn>
                <a:cxn ang="0">
                  <a:pos x="624" y="109"/>
                </a:cxn>
                <a:cxn ang="0">
                  <a:pos x="644" y="92"/>
                </a:cxn>
                <a:cxn ang="0">
                  <a:pos x="659" y="76"/>
                </a:cxn>
                <a:cxn ang="0">
                  <a:pos x="674" y="59"/>
                </a:cxn>
                <a:cxn ang="0">
                  <a:pos x="689" y="43"/>
                </a:cxn>
                <a:cxn ang="0">
                  <a:pos x="669" y="7"/>
                </a:cxn>
                <a:cxn ang="0">
                  <a:pos x="650" y="24"/>
                </a:cxn>
                <a:cxn ang="0">
                  <a:pos x="626" y="44"/>
                </a:cxn>
                <a:cxn ang="0">
                  <a:pos x="601" y="62"/>
                </a:cxn>
                <a:cxn ang="0">
                  <a:pos x="583" y="73"/>
                </a:cxn>
                <a:cxn ang="0">
                  <a:pos x="552" y="74"/>
                </a:cxn>
                <a:cxn ang="0">
                  <a:pos x="514" y="66"/>
                </a:cxn>
                <a:cxn ang="0">
                  <a:pos x="483" y="55"/>
                </a:cxn>
                <a:cxn ang="0">
                  <a:pos x="469" y="51"/>
                </a:cxn>
                <a:cxn ang="0">
                  <a:pos x="458" y="46"/>
                </a:cxn>
                <a:cxn ang="0">
                  <a:pos x="447" y="43"/>
                </a:cxn>
                <a:cxn ang="0">
                  <a:pos x="434" y="41"/>
                </a:cxn>
                <a:cxn ang="0">
                  <a:pos x="419" y="40"/>
                </a:cxn>
                <a:cxn ang="0">
                  <a:pos x="276" y="37"/>
                </a:cxn>
                <a:cxn ang="0">
                  <a:pos x="247" y="43"/>
                </a:cxn>
                <a:cxn ang="0">
                  <a:pos x="211" y="52"/>
                </a:cxn>
                <a:cxn ang="0">
                  <a:pos x="177" y="62"/>
                </a:cxn>
                <a:cxn ang="0">
                  <a:pos x="152" y="67"/>
                </a:cxn>
                <a:cxn ang="0">
                  <a:pos x="135" y="68"/>
                </a:cxn>
                <a:cxn ang="0">
                  <a:pos x="120" y="67"/>
                </a:cxn>
                <a:cxn ang="0">
                  <a:pos x="107" y="64"/>
                </a:cxn>
                <a:cxn ang="0">
                  <a:pos x="98" y="60"/>
                </a:cxn>
                <a:cxn ang="0">
                  <a:pos x="84" y="48"/>
                </a:cxn>
                <a:cxn ang="0">
                  <a:pos x="65" y="32"/>
                </a:cxn>
                <a:cxn ang="0">
                  <a:pos x="44" y="15"/>
                </a:cxn>
                <a:cxn ang="0">
                  <a:pos x="28" y="0"/>
                </a:cxn>
                <a:cxn ang="0">
                  <a:pos x="7" y="36"/>
                </a:cxn>
                <a:cxn ang="0">
                  <a:pos x="21" y="52"/>
                </a:cxn>
                <a:cxn ang="0">
                  <a:pos x="37" y="69"/>
                </a:cxn>
                <a:cxn ang="0">
                  <a:pos x="52" y="85"/>
                </a:cxn>
                <a:cxn ang="0">
                  <a:pos x="77" y="104"/>
                </a:cxn>
                <a:cxn ang="0">
                  <a:pos x="129" y="126"/>
                </a:cxn>
                <a:cxn ang="0">
                  <a:pos x="188" y="144"/>
                </a:cxn>
                <a:cxn ang="0">
                  <a:pos x="230" y="155"/>
                </a:cxn>
                <a:cxn ang="0">
                  <a:pos x="235" y="290"/>
                </a:cxn>
                <a:cxn ang="0">
                  <a:pos x="225" y="330"/>
                </a:cxn>
                <a:cxn ang="0">
                  <a:pos x="202" y="420"/>
                </a:cxn>
                <a:cxn ang="0">
                  <a:pos x="179" y="514"/>
                </a:cxn>
                <a:cxn ang="0">
                  <a:pos x="168" y="564"/>
                </a:cxn>
                <a:cxn ang="0">
                  <a:pos x="522" y="547"/>
                </a:cxn>
                <a:cxn ang="0">
                  <a:pos x="501" y="471"/>
                </a:cxn>
                <a:cxn ang="0">
                  <a:pos x="474" y="374"/>
                </a:cxn>
                <a:cxn ang="0">
                  <a:pos x="453" y="304"/>
                </a:cxn>
                <a:cxn ang="0">
                  <a:pos x="451" y="147"/>
                </a:cxn>
                <a:cxn ang="0">
                  <a:pos x="460" y="145"/>
                </a:cxn>
                <a:cxn ang="0">
                  <a:pos x="469" y="146"/>
                </a:cxn>
              </a:cxnLst>
              <a:rect l="0" t="0" r="r" b="b"/>
              <a:pathLst>
                <a:path w="696" h="564">
                  <a:moveTo>
                    <a:pt x="516" y="142"/>
                  </a:moveTo>
                  <a:lnTo>
                    <a:pt x="531" y="140"/>
                  </a:lnTo>
                  <a:lnTo>
                    <a:pt x="546" y="137"/>
                  </a:lnTo>
                  <a:lnTo>
                    <a:pt x="563" y="135"/>
                  </a:lnTo>
                  <a:lnTo>
                    <a:pt x="579" y="130"/>
                  </a:lnTo>
                  <a:lnTo>
                    <a:pt x="594" y="124"/>
                  </a:lnTo>
                  <a:lnTo>
                    <a:pt x="609" y="117"/>
                  </a:lnTo>
                  <a:lnTo>
                    <a:pt x="624" y="109"/>
                  </a:lnTo>
                  <a:lnTo>
                    <a:pt x="636" y="99"/>
                  </a:lnTo>
                  <a:lnTo>
                    <a:pt x="644" y="92"/>
                  </a:lnTo>
                  <a:lnTo>
                    <a:pt x="651" y="84"/>
                  </a:lnTo>
                  <a:lnTo>
                    <a:pt x="659" y="76"/>
                  </a:lnTo>
                  <a:lnTo>
                    <a:pt x="667" y="67"/>
                  </a:lnTo>
                  <a:lnTo>
                    <a:pt x="674" y="59"/>
                  </a:lnTo>
                  <a:lnTo>
                    <a:pt x="682" y="51"/>
                  </a:lnTo>
                  <a:lnTo>
                    <a:pt x="689" y="43"/>
                  </a:lnTo>
                  <a:lnTo>
                    <a:pt x="696" y="35"/>
                  </a:lnTo>
                  <a:lnTo>
                    <a:pt x="669" y="7"/>
                  </a:lnTo>
                  <a:lnTo>
                    <a:pt x="661" y="15"/>
                  </a:lnTo>
                  <a:lnTo>
                    <a:pt x="650" y="24"/>
                  </a:lnTo>
                  <a:lnTo>
                    <a:pt x="639" y="33"/>
                  </a:lnTo>
                  <a:lnTo>
                    <a:pt x="626" y="44"/>
                  </a:lnTo>
                  <a:lnTo>
                    <a:pt x="613" y="54"/>
                  </a:lnTo>
                  <a:lnTo>
                    <a:pt x="601" y="62"/>
                  </a:lnTo>
                  <a:lnTo>
                    <a:pt x="591" y="68"/>
                  </a:lnTo>
                  <a:lnTo>
                    <a:pt x="583" y="73"/>
                  </a:lnTo>
                  <a:lnTo>
                    <a:pt x="569" y="75"/>
                  </a:lnTo>
                  <a:lnTo>
                    <a:pt x="552" y="74"/>
                  </a:lnTo>
                  <a:lnTo>
                    <a:pt x="533" y="70"/>
                  </a:lnTo>
                  <a:lnTo>
                    <a:pt x="514" y="66"/>
                  </a:lnTo>
                  <a:lnTo>
                    <a:pt x="497" y="61"/>
                  </a:lnTo>
                  <a:lnTo>
                    <a:pt x="483" y="55"/>
                  </a:lnTo>
                  <a:lnTo>
                    <a:pt x="473" y="52"/>
                  </a:lnTo>
                  <a:lnTo>
                    <a:pt x="469" y="51"/>
                  </a:lnTo>
                  <a:lnTo>
                    <a:pt x="463" y="48"/>
                  </a:lnTo>
                  <a:lnTo>
                    <a:pt x="458" y="46"/>
                  </a:lnTo>
                  <a:lnTo>
                    <a:pt x="453" y="45"/>
                  </a:lnTo>
                  <a:lnTo>
                    <a:pt x="447" y="43"/>
                  </a:lnTo>
                  <a:lnTo>
                    <a:pt x="440" y="41"/>
                  </a:lnTo>
                  <a:lnTo>
                    <a:pt x="434" y="41"/>
                  </a:lnTo>
                  <a:lnTo>
                    <a:pt x="427" y="40"/>
                  </a:lnTo>
                  <a:lnTo>
                    <a:pt x="419" y="40"/>
                  </a:lnTo>
                  <a:lnTo>
                    <a:pt x="334" y="153"/>
                  </a:lnTo>
                  <a:lnTo>
                    <a:pt x="276" y="37"/>
                  </a:lnTo>
                  <a:lnTo>
                    <a:pt x="263" y="39"/>
                  </a:lnTo>
                  <a:lnTo>
                    <a:pt x="247" y="43"/>
                  </a:lnTo>
                  <a:lnTo>
                    <a:pt x="230" y="47"/>
                  </a:lnTo>
                  <a:lnTo>
                    <a:pt x="211" y="52"/>
                  </a:lnTo>
                  <a:lnTo>
                    <a:pt x="193" y="58"/>
                  </a:lnTo>
                  <a:lnTo>
                    <a:pt x="177" y="62"/>
                  </a:lnTo>
                  <a:lnTo>
                    <a:pt x="163" y="66"/>
                  </a:lnTo>
                  <a:lnTo>
                    <a:pt x="152" y="67"/>
                  </a:lnTo>
                  <a:lnTo>
                    <a:pt x="144" y="68"/>
                  </a:lnTo>
                  <a:lnTo>
                    <a:pt x="135" y="68"/>
                  </a:lnTo>
                  <a:lnTo>
                    <a:pt x="127" y="68"/>
                  </a:lnTo>
                  <a:lnTo>
                    <a:pt x="120" y="67"/>
                  </a:lnTo>
                  <a:lnTo>
                    <a:pt x="113" y="67"/>
                  </a:lnTo>
                  <a:lnTo>
                    <a:pt x="107" y="64"/>
                  </a:lnTo>
                  <a:lnTo>
                    <a:pt x="102" y="62"/>
                  </a:lnTo>
                  <a:lnTo>
                    <a:pt x="98" y="60"/>
                  </a:lnTo>
                  <a:lnTo>
                    <a:pt x="92" y="55"/>
                  </a:lnTo>
                  <a:lnTo>
                    <a:pt x="84" y="48"/>
                  </a:lnTo>
                  <a:lnTo>
                    <a:pt x="74" y="40"/>
                  </a:lnTo>
                  <a:lnTo>
                    <a:pt x="65" y="32"/>
                  </a:lnTo>
                  <a:lnTo>
                    <a:pt x="54" y="24"/>
                  </a:lnTo>
                  <a:lnTo>
                    <a:pt x="44" y="15"/>
                  </a:lnTo>
                  <a:lnTo>
                    <a:pt x="35" y="7"/>
                  </a:lnTo>
                  <a:lnTo>
                    <a:pt x="28" y="0"/>
                  </a:lnTo>
                  <a:lnTo>
                    <a:pt x="0" y="28"/>
                  </a:lnTo>
                  <a:lnTo>
                    <a:pt x="7" y="36"/>
                  </a:lnTo>
                  <a:lnTo>
                    <a:pt x="14" y="44"/>
                  </a:lnTo>
                  <a:lnTo>
                    <a:pt x="21" y="52"/>
                  </a:lnTo>
                  <a:lnTo>
                    <a:pt x="29" y="60"/>
                  </a:lnTo>
                  <a:lnTo>
                    <a:pt x="37" y="69"/>
                  </a:lnTo>
                  <a:lnTo>
                    <a:pt x="44" y="77"/>
                  </a:lnTo>
                  <a:lnTo>
                    <a:pt x="52" y="85"/>
                  </a:lnTo>
                  <a:lnTo>
                    <a:pt x="60" y="92"/>
                  </a:lnTo>
                  <a:lnTo>
                    <a:pt x="77" y="104"/>
                  </a:lnTo>
                  <a:lnTo>
                    <a:pt x="102" y="115"/>
                  </a:lnTo>
                  <a:lnTo>
                    <a:pt x="129" y="126"/>
                  </a:lnTo>
                  <a:lnTo>
                    <a:pt x="160" y="136"/>
                  </a:lnTo>
                  <a:lnTo>
                    <a:pt x="188" y="144"/>
                  </a:lnTo>
                  <a:lnTo>
                    <a:pt x="212" y="151"/>
                  </a:lnTo>
                  <a:lnTo>
                    <a:pt x="230" y="155"/>
                  </a:lnTo>
                  <a:lnTo>
                    <a:pt x="235" y="157"/>
                  </a:lnTo>
                  <a:lnTo>
                    <a:pt x="235" y="290"/>
                  </a:lnTo>
                  <a:lnTo>
                    <a:pt x="232" y="302"/>
                  </a:lnTo>
                  <a:lnTo>
                    <a:pt x="225" y="330"/>
                  </a:lnTo>
                  <a:lnTo>
                    <a:pt x="213" y="372"/>
                  </a:lnTo>
                  <a:lnTo>
                    <a:pt x="202" y="420"/>
                  </a:lnTo>
                  <a:lnTo>
                    <a:pt x="189" y="470"/>
                  </a:lnTo>
                  <a:lnTo>
                    <a:pt x="179" y="514"/>
                  </a:lnTo>
                  <a:lnTo>
                    <a:pt x="171" y="547"/>
                  </a:lnTo>
                  <a:lnTo>
                    <a:pt x="168" y="564"/>
                  </a:lnTo>
                  <a:lnTo>
                    <a:pt x="526" y="564"/>
                  </a:lnTo>
                  <a:lnTo>
                    <a:pt x="522" y="547"/>
                  </a:lnTo>
                  <a:lnTo>
                    <a:pt x="513" y="515"/>
                  </a:lnTo>
                  <a:lnTo>
                    <a:pt x="501" y="471"/>
                  </a:lnTo>
                  <a:lnTo>
                    <a:pt x="488" y="421"/>
                  </a:lnTo>
                  <a:lnTo>
                    <a:pt x="474" y="374"/>
                  </a:lnTo>
                  <a:lnTo>
                    <a:pt x="461" y="333"/>
                  </a:lnTo>
                  <a:lnTo>
                    <a:pt x="453" y="304"/>
                  </a:lnTo>
                  <a:lnTo>
                    <a:pt x="450" y="294"/>
                  </a:lnTo>
                  <a:lnTo>
                    <a:pt x="451" y="147"/>
                  </a:lnTo>
                  <a:lnTo>
                    <a:pt x="455" y="146"/>
                  </a:lnTo>
                  <a:lnTo>
                    <a:pt x="460" y="145"/>
                  </a:lnTo>
                  <a:lnTo>
                    <a:pt x="465" y="145"/>
                  </a:lnTo>
                  <a:lnTo>
                    <a:pt x="469" y="146"/>
                  </a:lnTo>
                  <a:lnTo>
                    <a:pt x="516" y="142"/>
                  </a:lnTo>
                  <a:close/>
                </a:path>
              </a:pathLst>
            </a:custGeom>
            <a:solidFill>
              <a:srgbClr val="FF444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1"/>
            <p:cNvSpPr>
              <a:spLocks/>
            </p:cNvSpPr>
            <p:nvPr/>
          </p:nvSpPr>
          <p:spPr bwMode="auto">
            <a:xfrm>
              <a:off x="4480" y="3894"/>
              <a:ext cx="58" cy="63"/>
            </a:xfrm>
            <a:custGeom>
              <a:avLst/>
              <a:gdLst/>
              <a:ahLst/>
              <a:cxnLst>
                <a:cxn ang="0">
                  <a:pos x="82" y="126"/>
                </a:cxn>
                <a:cxn ang="0">
                  <a:pos x="81" y="124"/>
                </a:cxn>
                <a:cxn ang="0">
                  <a:pos x="76" y="119"/>
                </a:cxn>
                <a:cxn ang="0">
                  <a:pos x="69" y="111"/>
                </a:cxn>
                <a:cxn ang="0">
                  <a:pos x="60" y="101"/>
                </a:cxn>
                <a:cxn ang="0">
                  <a:pos x="51" y="88"/>
                </a:cxn>
                <a:cxn ang="0">
                  <a:pos x="40" y="76"/>
                </a:cxn>
                <a:cxn ang="0">
                  <a:pos x="30" y="61"/>
                </a:cxn>
                <a:cxn ang="0">
                  <a:pos x="21" y="47"/>
                </a:cxn>
                <a:cxn ang="0">
                  <a:pos x="19" y="42"/>
                </a:cxn>
                <a:cxn ang="0">
                  <a:pos x="13" y="31"/>
                </a:cxn>
                <a:cxn ang="0">
                  <a:pos x="6" y="16"/>
                </a:cxn>
                <a:cxn ang="0">
                  <a:pos x="0" y="0"/>
                </a:cxn>
                <a:cxn ang="0">
                  <a:pos x="107" y="0"/>
                </a:cxn>
                <a:cxn ang="0">
                  <a:pos x="98" y="50"/>
                </a:cxn>
                <a:cxn ang="0">
                  <a:pos x="102" y="91"/>
                </a:cxn>
                <a:cxn ang="0">
                  <a:pos x="111" y="117"/>
                </a:cxn>
                <a:cxn ang="0">
                  <a:pos x="115" y="126"/>
                </a:cxn>
                <a:cxn ang="0">
                  <a:pos x="82" y="126"/>
                </a:cxn>
              </a:cxnLst>
              <a:rect l="0" t="0" r="r" b="b"/>
              <a:pathLst>
                <a:path w="115" h="126">
                  <a:moveTo>
                    <a:pt x="82" y="126"/>
                  </a:moveTo>
                  <a:lnTo>
                    <a:pt x="81" y="124"/>
                  </a:lnTo>
                  <a:lnTo>
                    <a:pt x="76" y="119"/>
                  </a:lnTo>
                  <a:lnTo>
                    <a:pt x="69" y="111"/>
                  </a:lnTo>
                  <a:lnTo>
                    <a:pt x="60" y="101"/>
                  </a:lnTo>
                  <a:lnTo>
                    <a:pt x="51" y="88"/>
                  </a:lnTo>
                  <a:lnTo>
                    <a:pt x="40" y="76"/>
                  </a:lnTo>
                  <a:lnTo>
                    <a:pt x="30" y="61"/>
                  </a:lnTo>
                  <a:lnTo>
                    <a:pt x="21" y="47"/>
                  </a:lnTo>
                  <a:lnTo>
                    <a:pt x="19" y="42"/>
                  </a:lnTo>
                  <a:lnTo>
                    <a:pt x="13" y="31"/>
                  </a:lnTo>
                  <a:lnTo>
                    <a:pt x="6" y="16"/>
                  </a:lnTo>
                  <a:lnTo>
                    <a:pt x="0" y="0"/>
                  </a:lnTo>
                  <a:lnTo>
                    <a:pt x="107" y="0"/>
                  </a:lnTo>
                  <a:lnTo>
                    <a:pt x="98" y="50"/>
                  </a:lnTo>
                  <a:lnTo>
                    <a:pt x="102" y="91"/>
                  </a:lnTo>
                  <a:lnTo>
                    <a:pt x="111" y="117"/>
                  </a:lnTo>
                  <a:lnTo>
                    <a:pt x="115" y="126"/>
                  </a:lnTo>
                  <a:lnTo>
                    <a:pt x="82" y="126"/>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2"/>
            <p:cNvSpPr>
              <a:spLocks/>
            </p:cNvSpPr>
            <p:nvPr/>
          </p:nvSpPr>
          <p:spPr bwMode="auto">
            <a:xfrm>
              <a:off x="4572" y="3894"/>
              <a:ext cx="64" cy="63"/>
            </a:xfrm>
            <a:custGeom>
              <a:avLst/>
              <a:gdLst/>
              <a:ahLst/>
              <a:cxnLst>
                <a:cxn ang="0">
                  <a:pos x="33" y="126"/>
                </a:cxn>
                <a:cxn ang="0">
                  <a:pos x="0" y="125"/>
                </a:cxn>
                <a:cxn ang="0">
                  <a:pos x="3" y="110"/>
                </a:cxn>
                <a:cxn ang="0">
                  <a:pos x="9" y="74"/>
                </a:cxn>
                <a:cxn ang="0">
                  <a:pos x="11" y="33"/>
                </a:cxn>
                <a:cxn ang="0">
                  <a:pos x="4" y="0"/>
                </a:cxn>
                <a:cxn ang="0">
                  <a:pos x="127" y="0"/>
                </a:cxn>
                <a:cxn ang="0">
                  <a:pos x="114" y="24"/>
                </a:cxn>
                <a:cxn ang="0">
                  <a:pos x="97" y="46"/>
                </a:cxn>
                <a:cxn ang="0">
                  <a:pos x="81" y="68"/>
                </a:cxn>
                <a:cxn ang="0">
                  <a:pos x="66" y="87"/>
                </a:cxn>
                <a:cxn ang="0">
                  <a:pos x="54" y="103"/>
                </a:cxn>
                <a:cxn ang="0">
                  <a:pos x="42" y="116"/>
                </a:cxn>
                <a:cxn ang="0">
                  <a:pos x="35" y="124"/>
                </a:cxn>
                <a:cxn ang="0">
                  <a:pos x="33" y="126"/>
                </a:cxn>
              </a:cxnLst>
              <a:rect l="0" t="0" r="r" b="b"/>
              <a:pathLst>
                <a:path w="127" h="126">
                  <a:moveTo>
                    <a:pt x="33" y="126"/>
                  </a:moveTo>
                  <a:lnTo>
                    <a:pt x="0" y="125"/>
                  </a:lnTo>
                  <a:lnTo>
                    <a:pt x="3" y="110"/>
                  </a:lnTo>
                  <a:lnTo>
                    <a:pt x="9" y="74"/>
                  </a:lnTo>
                  <a:lnTo>
                    <a:pt x="11" y="33"/>
                  </a:lnTo>
                  <a:lnTo>
                    <a:pt x="4" y="0"/>
                  </a:lnTo>
                  <a:lnTo>
                    <a:pt x="127" y="0"/>
                  </a:lnTo>
                  <a:lnTo>
                    <a:pt x="114" y="24"/>
                  </a:lnTo>
                  <a:lnTo>
                    <a:pt x="97" y="46"/>
                  </a:lnTo>
                  <a:lnTo>
                    <a:pt x="81" y="68"/>
                  </a:lnTo>
                  <a:lnTo>
                    <a:pt x="66" y="87"/>
                  </a:lnTo>
                  <a:lnTo>
                    <a:pt x="54" y="103"/>
                  </a:lnTo>
                  <a:lnTo>
                    <a:pt x="42" y="116"/>
                  </a:lnTo>
                  <a:lnTo>
                    <a:pt x="35" y="124"/>
                  </a:lnTo>
                  <a:lnTo>
                    <a:pt x="33" y="126"/>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3"/>
            <p:cNvSpPr>
              <a:spLocks/>
            </p:cNvSpPr>
            <p:nvPr/>
          </p:nvSpPr>
          <p:spPr bwMode="auto">
            <a:xfrm>
              <a:off x="4359" y="3567"/>
              <a:ext cx="38" cy="39"/>
            </a:xfrm>
            <a:custGeom>
              <a:avLst/>
              <a:gdLst/>
              <a:ahLst/>
              <a:cxnLst>
                <a:cxn ang="0">
                  <a:pos x="67" y="63"/>
                </a:cxn>
                <a:cxn ang="0">
                  <a:pos x="67" y="55"/>
                </a:cxn>
                <a:cxn ang="0">
                  <a:pos x="70" y="41"/>
                </a:cxn>
                <a:cxn ang="0">
                  <a:pos x="74" y="26"/>
                </a:cxn>
                <a:cxn ang="0">
                  <a:pos x="75" y="20"/>
                </a:cxn>
                <a:cxn ang="0">
                  <a:pos x="75" y="18"/>
                </a:cxn>
                <a:cxn ang="0">
                  <a:pos x="74" y="17"/>
                </a:cxn>
                <a:cxn ang="0">
                  <a:pos x="72" y="17"/>
                </a:cxn>
                <a:cxn ang="0">
                  <a:pos x="70" y="17"/>
                </a:cxn>
                <a:cxn ang="0">
                  <a:pos x="67" y="20"/>
                </a:cxn>
                <a:cxn ang="0">
                  <a:pos x="64" y="27"/>
                </a:cxn>
                <a:cxn ang="0">
                  <a:pos x="59" y="35"/>
                </a:cxn>
                <a:cxn ang="0">
                  <a:pos x="55" y="38"/>
                </a:cxn>
                <a:cxn ang="0">
                  <a:pos x="47" y="31"/>
                </a:cxn>
                <a:cxn ang="0">
                  <a:pos x="37" y="18"/>
                </a:cxn>
                <a:cxn ang="0">
                  <a:pos x="27" y="8"/>
                </a:cxn>
                <a:cxn ang="0">
                  <a:pos x="22" y="3"/>
                </a:cxn>
                <a:cxn ang="0">
                  <a:pos x="19" y="0"/>
                </a:cxn>
                <a:cxn ang="0">
                  <a:pos x="13" y="0"/>
                </a:cxn>
                <a:cxn ang="0">
                  <a:pos x="8" y="1"/>
                </a:cxn>
                <a:cxn ang="0">
                  <a:pos x="4" y="4"/>
                </a:cxn>
                <a:cxn ang="0">
                  <a:pos x="1" y="8"/>
                </a:cxn>
                <a:cxn ang="0">
                  <a:pos x="0" y="12"/>
                </a:cxn>
                <a:cxn ang="0">
                  <a:pos x="1" y="18"/>
                </a:cxn>
                <a:cxn ang="0">
                  <a:pos x="5" y="21"/>
                </a:cxn>
                <a:cxn ang="0">
                  <a:pos x="6" y="24"/>
                </a:cxn>
                <a:cxn ang="0">
                  <a:pos x="11" y="28"/>
                </a:cxn>
                <a:cxn ang="0">
                  <a:pos x="17" y="36"/>
                </a:cxn>
                <a:cxn ang="0">
                  <a:pos x="26" y="46"/>
                </a:cxn>
                <a:cxn ang="0">
                  <a:pos x="34" y="56"/>
                </a:cxn>
                <a:cxn ang="0">
                  <a:pos x="40" y="65"/>
                </a:cxn>
                <a:cxn ang="0">
                  <a:pos x="47" y="72"/>
                </a:cxn>
                <a:cxn ang="0">
                  <a:pos x="51" y="78"/>
                </a:cxn>
                <a:cxn ang="0">
                  <a:pos x="67" y="63"/>
                </a:cxn>
              </a:cxnLst>
              <a:rect l="0" t="0" r="r" b="b"/>
              <a:pathLst>
                <a:path w="75" h="78">
                  <a:moveTo>
                    <a:pt x="67" y="63"/>
                  </a:moveTo>
                  <a:lnTo>
                    <a:pt x="67" y="55"/>
                  </a:lnTo>
                  <a:lnTo>
                    <a:pt x="70" y="41"/>
                  </a:lnTo>
                  <a:lnTo>
                    <a:pt x="74" y="26"/>
                  </a:lnTo>
                  <a:lnTo>
                    <a:pt x="75" y="20"/>
                  </a:lnTo>
                  <a:lnTo>
                    <a:pt x="75" y="18"/>
                  </a:lnTo>
                  <a:lnTo>
                    <a:pt x="74" y="17"/>
                  </a:lnTo>
                  <a:lnTo>
                    <a:pt x="72" y="17"/>
                  </a:lnTo>
                  <a:lnTo>
                    <a:pt x="70" y="17"/>
                  </a:lnTo>
                  <a:lnTo>
                    <a:pt x="67" y="20"/>
                  </a:lnTo>
                  <a:lnTo>
                    <a:pt x="64" y="27"/>
                  </a:lnTo>
                  <a:lnTo>
                    <a:pt x="59" y="35"/>
                  </a:lnTo>
                  <a:lnTo>
                    <a:pt x="55" y="38"/>
                  </a:lnTo>
                  <a:lnTo>
                    <a:pt x="47" y="31"/>
                  </a:lnTo>
                  <a:lnTo>
                    <a:pt x="37" y="18"/>
                  </a:lnTo>
                  <a:lnTo>
                    <a:pt x="27" y="8"/>
                  </a:lnTo>
                  <a:lnTo>
                    <a:pt x="22" y="3"/>
                  </a:lnTo>
                  <a:lnTo>
                    <a:pt x="19" y="0"/>
                  </a:lnTo>
                  <a:lnTo>
                    <a:pt x="13" y="0"/>
                  </a:lnTo>
                  <a:lnTo>
                    <a:pt x="8" y="1"/>
                  </a:lnTo>
                  <a:lnTo>
                    <a:pt x="4" y="4"/>
                  </a:lnTo>
                  <a:lnTo>
                    <a:pt x="1" y="8"/>
                  </a:lnTo>
                  <a:lnTo>
                    <a:pt x="0" y="12"/>
                  </a:lnTo>
                  <a:lnTo>
                    <a:pt x="1" y="18"/>
                  </a:lnTo>
                  <a:lnTo>
                    <a:pt x="5" y="21"/>
                  </a:lnTo>
                  <a:lnTo>
                    <a:pt x="6" y="24"/>
                  </a:lnTo>
                  <a:lnTo>
                    <a:pt x="11" y="28"/>
                  </a:lnTo>
                  <a:lnTo>
                    <a:pt x="17" y="36"/>
                  </a:lnTo>
                  <a:lnTo>
                    <a:pt x="26" y="46"/>
                  </a:lnTo>
                  <a:lnTo>
                    <a:pt x="34" y="56"/>
                  </a:lnTo>
                  <a:lnTo>
                    <a:pt x="40" y="65"/>
                  </a:lnTo>
                  <a:lnTo>
                    <a:pt x="47" y="72"/>
                  </a:lnTo>
                  <a:lnTo>
                    <a:pt x="51" y="78"/>
                  </a:lnTo>
                  <a:lnTo>
                    <a:pt x="67" y="63"/>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4"/>
            <p:cNvSpPr>
              <a:spLocks/>
            </p:cNvSpPr>
            <p:nvPr/>
          </p:nvSpPr>
          <p:spPr bwMode="auto">
            <a:xfrm>
              <a:off x="4716" y="3570"/>
              <a:ext cx="37" cy="39"/>
            </a:xfrm>
            <a:custGeom>
              <a:avLst/>
              <a:gdLst/>
              <a:ahLst/>
              <a:cxnLst>
                <a:cxn ang="0">
                  <a:pos x="8" y="62"/>
                </a:cxn>
                <a:cxn ang="0">
                  <a:pos x="7" y="55"/>
                </a:cxn>
                <a:cxn ang="0">
                  <a:pos x="5" y="40"/>
                </a:cxn>
                <a:cxn ang="0">
                  <a:pos x="2" y="26"/>
                </a:cxn>
                <a:cxn ang="0">
                  <a:pos x="0" y="19"/>
                </a:cxn>
                <a:cxn ang="0">
                  <a:pos x="0" y="18"/>
                </a:cxn>
                <a:cxn ang="0">
                  <a:pos x="2" y="17"/>
                </a:cxn>
                <a:cxn ang="0">
                  <a:pos x="3" y="17"/>
                </a:cxn>
                <a:cxn ang="0">
                  <a:pos x="4" y="17"/>
                </a:cxn>
                <a:cxn ang="0">
                  <a:pos x="7" y="20"/>
                </a:cxn>
                <a:cxn ang="0">
                  <a:pos x="12" y="27"/>
                </a:cxn>
                <a:cxn ang="0">
                  <a:pos x="17" y="35"/>
                </a:cxn>
                <a:cxn ang="0">
                  <a:pos x="20" y="38"/>
                </a:cxn>
                <a:cxn ang="0">
                  <a:pos x="28" y="31"/>
                </a:cxn>
                <a:cxn ang="0">
                  <a:pos x="38" y="18"/>
                </a:cxn>
                <a:cxn ang="0">
                  <a:pos x="49" y="8"/>
                </a:cxn>
                <a:cxn ang="0">
                  <a:pos x="53" y="3"/>
                </a:cxn>
                <a:cxn ang="0">
                  <a:pos x="57" y="0"/>
                </a:cxn>
                <a:cxn ang="0">
                  <a:pos x="63" y="0"/>
                </a:cxn>
                <a:cxn ang="0">
                  <a:pos x="67" y="1"/>
                </a:cxn>
                <a:cxn ang="0">
                  <a:pos x="71" y="4"/>
                </a:cxn>
                <a:cxn ang="0">
                  <a:pos x="74" y="8"/>
                </a:cxn>
                <a:cxn ang="0">
                  <a:pos x="75" y="12"/>
                </a:cxn>
                <a:cxn ang="0">
                  <a:pos x="74" y="18"/>
                </a:cxn>
                <a:cxn ang="0">
                  <a:pos x="71" y="21"/>
                </a:cxn>
                <a:cxn ang="0">
                  <a:pos x="70" y="24"/>
                </a:cxn>
                <a:cxn ang="0">
                  <a:pos x="65" y="28"/>
                </a:cxn>
                <a:cxn ang="0">
                  <a:pos x="58" y="36"/>
                </a:cxn>
                <a:cxn ang="0">
                  <a:pos x="50" y="46"/>
                </a:cxn>
                <a:cxn ang="0">
                  <a:pos x="42" y="56"/>
                </a:cxn>
                <a:cxn ang="0">
                  <a:pos x="35" y="65"/>
                </a:cxn>
                <a:cxn ang="0">
                  <a:pos x="28" y="72"/>
                </a:cxn>
                <a:cxn ang="0">
                  <a:pos x="25" y="78"/>
                </a:cxn>
                <a:cxn ang="0">
                  <a:pos x="8" y="62"/>
                </a:cxn>
              </a:cxnLst>
              <a:rect l="0" t="0" r="r" b="b"/>
              <a:pathLst>
                <a:path w="75" h="78">
                  <a:moveTo>
                    <a:pt x="8" y="62"/>
                  </a:moveTo>
                  <a:lnTo>
                    <a:pt x="7" y="55"/>
                  </a:lnTo>
                  <a:lnTo>
                    <a:pt x="5" y="40"/>
                  </a:lnTo>
                  <a:lnTo>
                    <a:pt x="2" y="26"/>
                  </a:lnTo>
                  <a:lnTo>
                    <a:pt x="0" y="19"/>
                  </a:lnTo>
                  <a:lnTo>
                    <a:pt x="0" y="18"/>
                  </a:lnTo>
                  <a:lnTo>
                    <a:pt x="2" y="17"/>
                  </a:lnTo>
                  <a:lnTo>
                    <a:pt x="3" y="17"/>
                  </a:lnTo>
                  <a:lnTo>
                    <a:pt x="4" y="17"/>
                  </a:lnTo>
                  <a:lnTo>
                    <a:pt x="7" y="20"/>
                  </a:lnTo>
                  <a:lnTo>
                    <a:pt x="12" y="27"/>
                  </a:lnTo>
                  <a:lnTo>
                    <a:pt x="17" y="35"/>
                  </a:lnTo>
                  <a:lnTo>
                    <a:pt x="20" y="38"/>
                  </a:lnTo>
                  <a:lnTo>
                    <a:pt x="28" y="31"/>
                  </a:lnTo>
                  <a:lnTo>
                    <a:pt x="38" y="18"/>
                  </a:lnTo>
                  <a:lnTo>
                    <a:pt x="49" y="8"/>
                  </a:lnTo>
                  <a:lnTo>
                    <a:pt x="53" y="3"/>
                  </a:lnTo>
                  <a:lnTo>
                    <a:pt x="57" y="0"/>
                  </a:lnTo>
                  <a:lnTo>
                    <a:pt x="63" y="0"/>
                  </a:lnTo>
                  <a:lnTo>
                    <a:pt x="67" y="1"/>
                  </a:lnTo>
                  <a:lnTo>
                    <a:pt x="71" y="4"/>
                  </a:lnTo>
                  <a:lnTo>
                    <a:pt x="74" y="8"/>
                  </a:lnTo>
                  <a:lnTo>
                    <a:pt x="75" y="12"/>
                  </a:lnTo>
                  <a:lnTo>
                    <a:pt x="74" y="18"/>
                  </a:lnTo>
                  <a:lnTo>
                    <a:pt x="71" y="21"/>
                  </a:lnTo>
                  <a:lnTo>
                    <a:pt x="70" y="24"/>
                  </a:lnTo>
                  <a:lnTo>
                    <a:pt x="65" y="28"/>
                  </a:lnTo>
                  <a:lnTo>
                    <a:pt x="58" y="36"/>
                  </a:lnTo>
                  <a:lnTo>
                    <a:pt x="50" y="46"/>
                  </a:lnTo>
                  <a:lnTo>
                    <a:pt x="42" y="56"/>
                  </a:lnTo>
                  <a:lnTo>
                    <a:pt x="35" y="65"/>
                  </a:lnTo>
                  <a:lnTo>
                    <a:pt x="28" y="72"/>
                  </a:lnTo>
                  <a:lnTo>
                    <a:pt x="25" y="78"/>
                  </a:lnTo>
                  <a:lnTo>
                    <a:pt x="8" y="62"/>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5"/>
            <p:cNvSpPr>
              <a:spLocks/>
            </p:cNvSpPr>
            <p:nvPr/>
          </p:nvSpPr>
          <p:spPr bwMode="auto">
            <a:xfrm>
              <a:off x="4485" y="3735"/>
              <a:ext cx="139" cy="58"/>
            </a:xfrm>
            <a:custGeom>
              <a:avLst/>
              <a:gdLst/>
              <a:ahLst/>
              <a:cxnLst>
                <a:cxn ang="0">
                  <a:pos x="131" y="0"/>
                </a:cxn>
                <a:cxn ang="0">
                  <a:pos x="130" y="2"/>
                </a:cxn>
                <a:cxn ang="0">
                  <a:pos x="129" y="7"/>
                </a:cxn>
                <a:cxn ang="0">
                  <a:pos x="124" y="15"/>
                </a:cxn>
                <a:cxn ang="0">
                  <a:pos x="119" y="24"/>
                </a:cxn>
                <a:cxn ang="0">
                  <a:pos x="112" y="36"/>
                </a:cxn>
                <a:cxn ang="0">
                  <a:pos x="104" y="46"/>
                </a:cxn>
                <a:cxn ang="0">
                  <a:pos x="95" y="55"/>
                </a:cxn>
                <a:cxn ang="0">
                  <a:pos x="84" y="63"/>
                </a:cxn>
                <a:cxn ang="0">
                  <a:pos x="74" y="69"/>
                </a:cxn>
                <a:cxn ang="0">
                  <a:pos x="64" y="73"/>
                </a:cxn>
                <a:cxn ang="0">
                  <a:pos x="55" y="77"/>
                </a:cxn>
                <a:cxn ang="0">
                  <a:pos x="46" y="79"/>
                </a:cxn>
                <a:cxn ang="0">
                  <a:pos x="36" y="83"/>
                </a:cxn>
                <a:cxn ang="0">
                  <a:pos x="26" y="84"/>
                </a:cxn>
                <a:cxn ang="0">
                  <a:pos x="16" y="85"/>
                </a:cxn>
                <a:cxn ang="0">
                  <a:pos x="5" y="86"/>
                </a:cxn>
                <a:cxn ang="0">
                  <a:pos x="0" y="105"/>
                </a:cxn>
                <a:cxn ang="0">
                  <a:pos x="13" y="104"/>
                </a:cxn>
                <a:cxn ang="0">
                  <a:pos x="28" y="102"/>
                </a:cxn>
                <a:cxn ang="0">
                  <a:pos x="42" y="99"/>
                </a:cxn>
                <a:cxn ang="0">
                  <a:pos x="57" y="96"/>
                </a:cxn>
                <a:cxn ang="0">
                  <a:pos x="71" y="90"/>
                </a:cxn>
                <a:cxn ang="0">
                  <a:pos x="85" y="84"/>
                </a:cxn>
                <a:cxn ang="0">
                  <a:pos x="96" y="76"/>
                </a:cxn>
                <a:cxn ang="0">
                  <a:pos x="108" y="67"/>
                </a:cxn>
                <a:cxn ang="0">
                  <a:pos x="116" y="59"/>
                </a:cxn>
                <a:cxn ang="0">
                  <a:pos x="122" y="48"/>
                </a:cxn>
                <a:cxn ang="0">
                  <a:pos x="126" y="39"/>
                </a:cxn>
                <a:cxn ang="0">
                  <a:pos x="131" y="28"/>
                </a:cxn>
                <a:cxn ang="0">
                  <a:pos x="137" y="40"/>
                </a:cxn>
                <a:cxn ang="0">
                  <a:pos x="144" y="54"/>
                </a:cxn>
                <a:cxn ang="0">
                  <a:pos x="152" y="66"/>
                </a:cxn>
                <a:cxn ang="0">
                  <a:pos x="161" y="77"/>
                </a:cxn>
                <a:cxn ang="0">
                  <a:pos x="174" y="87"/>
                </a:cxn>
                <a:cxn ang="0">
                  <a:pos x="187" y="96"/>
                </a:cxn>
                <a:cxn ang="0">
                  <a:pos x="202" y="102"/>
                </a:cxn>
                <a:cxn ang="0">
                  <a:pos x="217" y="107"/>
                </a:cxn>
                <a:cxn ang="0">
                  <a:pos x="232" y="111"/>
                </a:cxn>
                <a:cxn ang="0">
                  <a:pos x="247" y="113"/>
                </a:cxn>
                <a:cxn ang="0">
                  <a:pos x="262" y="114"/>
                </a:cxn>
                <a:cxn ang="0">
                  <a:pos x="276" y="115"/>
                </a:cxn>
                <a:cxn ang="0">
                  <a:pos x="273" y="99"/>
                </a:cxn>
                <a:cxn ang="0">
                  <a:pos x="261" y="98"/>
                </a:cxn>
                <a:cxn ang="0">
                  <a:pos x="251" y="97"/>
                </a:cxn>
                <a:cxn ang="0">
                  <a:pos x="239" y="93"/>
                </a:cxn>
                <a:cxn ang="0">
                  <a:pos x="228" y="90"/>
                </a:cxn>
                <a:cxn ang="0">
                  <a:pos x="216" y="86"/>
                </a:cxn>
                <a:cxn ang="0">
                  <a:pos x="205" y="82"/>
                </a:cxn>
                <a:cxn ang="0">
                  <a:pos x="193" y="77"/>
                </a:cxn>
                <a:cxn ang="0">
                  <a:pos x="183" y="71"/>
                </a:cxn>
                <a:cxn ang="0">
                  <a:pos x="174" y="64"/>
                </a:cxn>
                <a:cxn ang="0">
                  <a:pos x="164" y="54"/>
                </a:cxn>
                <a:cxn ang="0">
                  <a:pos x="155" y="43"/>
                </a:cxn>
                <a:cxn ang="0">
                  <a:pos x="147" y="30"/>
                </a:cxn>
                <a:cxn ang="0">
                  <a:pos x="140" y="18"/>
                </a:cxn>
                <a:cxn ang="0">
                  <a:pos x="135" y="9"/>
                </a:cxn>
                <a:cxn ang="0">
                  <a:pos x="132" y="2"/>
                </a:cxn>
                <a:cxn ang="0">
                  <a:pos x="131" y="0"/>
                </a:cxn>
              </a:cxnLst>
              <a:rect l="0" t="0" r="r" b="b"/>
              <a:pathLst>
                <a:path w="276" h="115">
                  <a:moveTo>
                    <a:pt x="131" y="0"/>
                  </a:moveTo>
                  <a:lnTo>
                    <a:pt x="130" y="2"/>
                  </a:lnTo>
                  <a:lnTo>
                    <a:pt x="129" y="7"/>
                  </a:lnTo>
                  <a:lnTo>
                    <a:pt x="124" y="15"/>
                  </a:lnTo>
                  <a:lnTo>
                    <a:pt x="119" y="24"/>
                  </a:lnTo>
                  <a:lnTo>
                    <a:pt x="112" y="36"/>
                  </a:lnTo>
                  <a:lnTo>
                    <a:pt x="104" y="46"/>
                  </a:lnTo>
                  <a:lnTo>
                    <a:pt x="95" y="55"/>
                  </a:lnTo>
                  <a:lnTo>
                    <a:pt x="84" y="63"/>
                  </a:lnTo>
                  <a:lnTo>
                    <a:pt x="74" y="69"/>
                  </a:lnTo>
                  <a:lnTo>
                    <a:pt x="64" y="73"/>
                  </a:lnTo>
                  <a:lnTo>
                    <a:pt x="55" y="77"/>
                  </a:lnTo>
                  <a:lnTo>
                    <a:pt x="46" y="79"/>
                  </a:lnTo>
                  <a:lnTo>
                    <a:pt x="36" y="83"/>
                  </a:lnTo>
                  <a:lnTo>
                    <a:pt x="26" y="84"/>
                  </a:lnTo>
                  <a:lnTo>
                    <a:pt x="16" y="85"/>
                  </a:lnTo>
                  <a:lnTo>
                    <a:pt x="5" y="86"/>
                  </a:lnTo>
                  <a:lnTo>
                    <a:pt x="0" y="105"/>
                  </a:lnTo>
                  <a:lnTo>
                    <a:pt x="13" y="104"/>
                  </a:lnTo>
                  <a:lnTo>
                    <a:pt x="28" y="102"/>
                  </a:lnTo>
                  <a:lnTo>
                    <a:pt x="42" y="99"/>
                  </a:lnTo>
                  <a:lnTo>
                    <a:pt x="57" y="96"/>
                  </a:lnTo>
                  <a:lnTo>
                    <a:pt x="71" y="90"/>
                  </a:lnTo>
                  <a:lnTo>
                    <a:pt x="85" y="84"/>
                  </a:lnTo>
                  <a:lnTo>
                    <a:pt x="96" y="76"/>
                  </a:lnTo>
                  <a:lnTo>
                    <a:pt x="108" y="67"/>
                  </a:lnTo>
                  <a:lnTo>
                    <a:pt x="116" y="59"/>
                  </a:lnTo>
                  <a:lnTo>
                    <a:pt x="122" y="48"/>
                  </a:lnTo>
                  <a:lnTo>
                    <a:pt x="126" y="39"/>
                  </a:lnTo>
                  <a:lnTo>
                    <a:pt x="131" y="28"/>
                  </a:lnTo>
                  <a:lnTo>
                    <a:pt x="137" y="40"/>
                  </a:lnTo>
                  <a:lnTo>
                    <a:pt x="144" y="54"/>
                  </a:lnTo>
                  <a:lnTo>
                    <a:pt x="152" y="66"/>
                  </a:lnTo>
                  <a:lnTo>
                    <a:pt x="161" y="77"/>
                  </a:lnTo>
                  <a:lnTo>
                    <a:pt x="174" y="87"/>
                  </a:lnTo>
                  <a:lnTo>
                    <a:pt x="187" y="96"/>
                  </a:lnTo>
                  <a:lnTo>
                    <a:pt x="202" y="102"/>
                  </a:lnTo>
                  <a:lnTo>
                    <a:pt x="217" y="107"/>
                  </a:lnTo>
                  <a:lnTo>
                    <a:pt x="232" y="111"/>
                  </a:lnTo>
                  <a:lnTo>
                    <a:pt x="247" y="113"/>
                  </a:lnTo>
                  <a:lnTo>
                    <a:pt x="262" y="114"/>
                  </a:lnTo>
                  <a:lnTo>
                    <a:pt x="276" y="115"/>
                  </a:lnTo>
                  <a:lnTo>
                    <a:pt x="273" y="99"/>
                  </a:lnTo>
                  <a:lnTo>
                    <a:pt x="261" y="98"/>
                  </a:lnTo>
                  <a:lnTo>
                    <a:pt x="251" y="97"/>
                  </a:lnTo>
                  <a:lnTo>
                    <a:pt x="239" y="93"/>
                  </a:lnTo>
                  <a:lnTo>
                    <a:pt x="228" y="90"/>
                  </a:lnTo>
                  <a:lnTo>
                    <a:pt x="216" y="86"/>
                  </a:lnTo>
                  <a:lnTo>
                    <a:pt x="205" y="82"/>
                  </a:lnTo>
                  <a:lnTo>
                    <a:pt x="193" y="77"/>
                  </a:lnTo>
                  <a:lnTo>
                    <a:pt x="183" y="71"/>
                  </a:lnTo>
                  <a:lnTo>
                    <a:pt x="174" y="64"/>
                  </a:lnTo>
                  <a:lnTo>
                    <a:pt x="164" y="54"/>
                  </a:lnTo>
                  <a:lnTo>
                    <a:pt x="155" y="43"/>
                  </a:lnTo>
                  <a:lnTo>
                    <a:pt x="147" y="30"/>
                  </a:lnTo>
                  <a:lnTo>
                    <a:pt x="140" y="18"/>
                  </a:lnTo>
                  <a:lnTo>
                    <a:pt x="135" y="9"/>
                  </a:lnTo>
                  <a:lnTo>
                    <a:pt x="132" y="2"/>
                  </a:lnTo>
                  <a:lnTo>
                    <a:pt x="13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66"/>
            <p:cNvSpPr>
              <a:spLocks/>
            </p:cNvSpPr>
            <p:nvPr/>
          </p:nvSpPr>
          <p:spPr bwMode="auto">
            <a:xfrm>
              <a:off x="4504" y="3618"/>
              <a:ext cx="107" cy="67"/>
            </a:xfrm>
            <a:custGeom>
              <a:avLst/>
              <a:gdLst/>
              <a:ahLst/>
              <a:cxnLst>
                <a:cxn ang="0">
                  <a:pos x="209" y="74"/>
                </a:cxn>
                <a:cxn ang="0">
                  <a:pos x="188" y="50"/>
                </a:cxn>
                <a:cxn ang="0">
                  <a:pos x="216" y="31"/>
                </a:cxn>
                <a:cxn ang="0">
                  <a:pos x="193" y="4"/>
                </a:cxn>
                <a:cxn ang="0">
                  <a:pos x="179" y="4"/>
                </a:cxn>
                <a:cxn ang="0">
                  <a:pos x="197" y="28"/>
                </a:cxn>
                <a:cxn ang="0">
                  <a:pos x="171" y="48"/>
                </a:cxn>
                <a:cxn ang="0">
                  <a:pos x="173" y="52"/>
                </a:cxn>
                <a:cxn ang="0">
                  <a:pos x="180" y="59"/>
                </a:cxn>
                <a:cxn ang="0">
                  <a:pos x="186" y="66"/>
                </a:cxn>
                <a:cxn ang="0">
                  <a:pos x="188" y="69"/>
                </a:cxn>
                <a:cxn ang="0">
                  <a:pos x="93" y="120"/>
                </a:cxn>
                <a:cxn ang="0">
                  <a:pos x="26" y="67"/>
                </a:cxn>
                <a:cxn ang="0">
                  <a:pos x="41" y="47"/>
                </a:cxn>
                <a:cxn ang="0">
                  <a:pos x="17" y="29"/>
                </a:cxn>
                <a:cxn ang="0">
                  <a:pos x="31" y="0"/>
                </a:cxn>
                <a:cxn ang="0">
                  <a:pos x="18" y="1"/>
                </a:cxn>
                <a:cxn ang="0">
                  <a:pos x="0" y="31"/>
                </a:cxn>
                <a:cxn ang="0">
                  <a:pos x="26" y="50"/>
                </a:cxn>
                <a:cxn ang="0">
                  <a:pos x="6" y="69"/>
                </a:cxn>
                <a:cxn ang="0">
                  <a:pos x="94" y="134"/>
                </a:cxn>
                <a:cxn ang="0">
                  <a:pos x="209" y="74"/>
                </a:cxn>
              </a:cxnLst>
              <a:rect l="0" t="0" r="r" b="b"/>
              <a:pathLst>
                <a:path w="216" h="134">
                  <a:moveTo>
                    <a:pt x="209" y="74"/>
                  </a:moveTo>
                  <a:lnTo>
                    <a:pt x="188" y="50"/>
                  </a:lnTo>
                  <a:lnTo>
                    <a:pt x="216" y="31"/>
                  </a:lnTo>
                  <a:lnTo>
                    <a:pt x="193" y="4"/>
                  </a:lnTo>
                  <a:lnTo>
                    <a:pt x="179" y="4"/>
                  </a:lnTo>
                  <a:lnTo>
                    <a:pt x="197" y="28"/>
                  </a:lnTo>
                  <a:lnTo>
                    <a:pt x="171" y="48"/>
                  </a:lnTo>
                  <a:lnTo>
                    <a:pt x="173" y="52"/>
                  </a:lnTo>
                  <a:lnTo>
                    <a:pt x="180" y="59"/>
                  </a:lnTo>
                  <a:lnTo>
                    <a:pt x="186" y="66"/>
                  </a:lnTo>
                  <a:lnTo>
                    <a:pt x="188" y="69"/>
                  </a:lnTo>
                  <a:lnTo>
                    <a:pt x="93" y="120"/>
                  </a:lnTo>
                  <a:lnTo>
                    <a:pt x="26" y="67"/>
                  </a:lnTo>
                  <a:lnTo>
                    <a:pt x="41" y="47"/>
                  </a:lnTo>
                  <a:lnTo>
                    <a:pt x="17" y="29"/>
                  </a:lnTo>
                  <a:lnTo>
                    <a:pt x="31" y="0"/>
                  </a:lnTo>
                  <a:lnTo>
                    <a:pt x="18" y="1"/>
                  </a:lnTo>
                  <a:lnTo>
                    <a:pt x="0" y="31"/>
                  </a:lnTo>
                  <a:lnTo>
                    <a:pt x="26" y="50"/>
                  </a:lnTo>
                  <a:lnTo>
                    <a:pt x="6" y="69"/>
                  </a:lnTo>
                  <a:lnTo>
                    <a:pt x="94" y="134"/>
                  </a:lnTo>
                  <a:lnTo>
                    <a:pt x="209" y="7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67"/>
            <p:cNvSpPr>
              <a:spLocks/>
            </p:cNvSpPr>
            <p:nvPr/>
          </p:nvSpPr>
          <p:spPr bwMode="auto">
            <a:xfrm>
              <a:off x="4470" y="3365"/>
              <a:ext cx="149" cy="95"/>
            </a:xfrm>
            <a:custGeom>
              <a:avLst/>
              <a:gdLst/>
              <a:ahLst/>
              <a:cxnLst>
                <a:cxn ang="0">
                  <a:pos x="298" y="18"/>
                </a:cxn>
                <a:cxn ang="0">
                  <a:pos x="210" y="87"/>
                </a:cxn>
                <a:cxn ang="0">
                  <a:pos x="141" y="0"/>
                </a:cxn>
                <a:cxn ang="0">
                  <a:pos x="79" y="86"/>
                </a:cxn>
                <a:cxn ang="0">
                  <a:pos x="0" y="20"/>
                </a:cxn>
                <a:cxn ang="0">
                  <a:pos x="25" y="171"/>
                </a:cxn>
                <a:cxn ang="0">
                  <a:pos x="28" y="175"/>
                </a:cxn>
                <a:cxn ang="0">
                  <a:pos x="35" y="178"/>
                </a:cxn>
                <a:cxn ang="0">
                  <a:pos x="47" y="182"/>
                </a:cxn>
                <a:cxn ang="0">
                  <a:pos x="63" y="184"/>
                </a:cxn>
                <a:cxn ang="0">
                  <a:pos x="80" y="186"/>
                </a:cxn>
                <a:cxn ang="0">
                  <a:pos x="102" y="188"/>
                </a:cxn>
                <a:cxn ang="0">
                  <a:pos x="125" y="190"/>
                </a:cxn>
                <a:cxn ang="0">
                  <a:pos x="149" y="190"/>
                </a:cxn>
                <a:cxn ang="0">
                  <a:pos x="175" y="190"/>
                </a:cxn>
                <a:cxn ang="0">
                  <a:pos x="198" y="188"/>
                </a:cxn>
                <a:cxn ang="0">
                  <a:pos x="218" y="186"/>
                </a:cxn>
                <a:cxn ang="0">
                  <a:pos x="237" y="184"/>
                </a:cxn>
                <a:cxn ang="0">
                  <a:pos x="252" y="182"/>
                </a:cxn>
                <a:cxn ang="0">
                  <a:pos x="263" y="178"/>
                </a:cxn>
                <a:cxn ang="0">
                  <a:pos x="271" y="175"/>
                </a:cxn>
                <a:cxn ang="0">
                  <a:pos x="274" y="170"/>
                </a:cxn>
                <a:cxn ang="0">
                  <a:pos x="277" y="146"/>
                </a:cxn>
                <a:cxn ang="0">
                  <a:pos x="286" y="94"/>
                </a:cxn>
                <a:cxn ang="0">
                  <a:pos x="295" y="42"/>
                </a:cxn>
                <a:cxn ang="0">
                  <a:pos x="298" y="18"/>
                </a:cxn>
              </a:cxnLst>
              <a:rect l="0" t="0" r="r" b="b"/>
              <a:pathLst>
                <a:path w="298" h="190">
                  <a:moveTo>
                    <a:pt x="298" y="18"/>
                  </a:moveTo>
                  <a:lnTo>
                    <a:pt x="210" y="87"/>
                  </a:lnTo>
                  <a:lnTo>
                    <a:pt x="141" y="0"/>
                  </a:lnTo>
                  <a:lnTo>
                    <a:pt x="79" y="86"/>
                  </a:lnTo>
                  <a:lnTo>
                    <a:pt x="0" y="20"/>
                  </a:lnTo>
                  <a:lnTo>
                    <a:pt x="25" y="171"/>
                  </a:lnTo>
                  <a:lnTo>
                    <a:pt x="28" y="175"/>
                  </a:lnTo>
                  <a:lnTo>
                    <a:pt x="35" y="178"/>
                  </a:lnTo>
                  <a:lnTo>
                    <a:pt x="47" y="182"/>
                  </a:lnTo>
                  <a:lnTo>
                    <a:pt x="63" y="184"/>
                  </a:lnTo>
                  <a:lnTo>
                    <a:pt x="80" y="186"/>
                  </a:lnTo>
                  <a:lnTo>
                    <a:pt x="102" y="188"/>
                  </a:lnTo>
                  <a:lnTo>
                    <a:pt x="125" y="190"/>
                  </a:lnTo>
                  <a:lnTo>
                    <a:pt x="149" y="190"/>
                  </a:lnTo>
                  <a:lnTo>
                    <a:pt x="175" y="190"/>
                  </a:lnTo>
                  <a:lnTo>
                    <a:pt x="198" y="188"/>
                  </a:lnTo>
                  <a:lnTo>
                    <a:pt x="218" y="186"/>
                  </a:lnTo>
                  <a:lnTo>
                    <a:pt x="237" y="184"/>
                  </a:lnTo>
                  <a:lnTo>
                    <a:pt x="252" y="182"/>
                  </a:lnTo>
                  <a:lnTo>
                    <a:pt x="263" y="178"/>
                  </a:lnTo>
                  <a:lnTo>
                    <a:pt x="271" y="175"/>
                  </a:lnTo>
                  <a:lnTo>
                    <a:pt x="274" y="170"/>
                  </a:lnTo>
                  <a:lnTo>
                    <a:pt x="277" y="146"/>
                  </a:lnTo>
                  <a:lnTo>
                    <a:pt x="286" y="94"/>
                  </a:lnTo>
                  <a:lnTo>
                    <a:pt x="295" y="42"/>
                  </a:lnTo>
                  <a:lnTo>
                    <a:pt x="298" y="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68"/>
            <p:cNvSpPr>
              <a:spLocks/>
            </p:cNvSpPr>
            <p:nvPr/>
          </p:nvSpPr>
          <p:spPr bwMode="auto">
            <a:xfrm>
              <a:off x="4479" y="3376"/>
              <a:ext cx="134" cy="78"/>
            </a:xfrm>
            <a:custGeom>
              <a:avLst/>
              <a:gdLst/>
              <a:ahLst/>
              <a:cxnLst>
                <a:cxn ang="0">
                  <a:pos x="0" y="34"/>
                </a:cxn>
                <a:cxn ang="0">
                  <a:pos x="22" y="144"/>
                </a:cxn>
                <a:cxn ang="0">
                  <a:pos x="23" y="144"/>
                </a:cxn>
                <a:cxn ang="0">
                  <a:pos x="28" y="147"/>
                </a:cxn>
                <a:cxn ang="0">
                  <a:pos x="35" y="148"/>
                </a:cxn>
                <a:cxn ang="0">
                  <a:pos x="46" y="150"/>
                </a:cxn>
                <a:cxn ang="0">
                  <a:pos x="60" y="153"/>
                </a:cxn>
                <a:cxn ang="0">
                  <a:pos x="78" y="155"/>
                </a:cxn>
                <a:cxn ang="0">
                  <a:pos x="101" y="157"/>
                </a:cxn>
                <a:cxn ang="0">
                  <a:pos x="128" y="157"/>
                </a:cxn>
                <a:cxn ang="0">
                  <a:pos x="152" y="156"/>
                </a:cxn>
                <a:cxn ang="0">
                  <a:pos x="174" y="153"/>
                </a:cxn>
                <a:cxn ang="0">
                  <a:pos x="194" y="151"/>
                </a:cxn>
                <a:cxn ang="0">
                  <a:pos x="211" y="149"/>
                </a:cxn>
                <a:cxn ang="0">
                  <a:pos x="224" y="145"/>
                </a:cxn>
                <a:cxn ang="0">
                  <a:pos x="234" y="143"/>
                </a:cxn>
                <a:cxn ang="0">
                  <a:pos x="240" y="142"/>
                </a:cxn>
                <a:cxn ang="0">
                  <a:pos x="242" y="141"/>
                </a:cxn>
                <a:cxn ang="0">
                  <a:pos x="266" y="25"/>
                </a:cxn>
                <a:cxn ang="0">
                  <a:pos x="190" y="87"/>
                </a:cxn>
                <a:cxn ang="0">
                  <a:pos x="123" y="0"/>
                </a:cxn>
                <a:cxn ang="0">
                  <a:pos x="65" y="86"/>
                </a:cxn>
                <a:cxn ang="0">
                  <a:pos x="0" y="34"/>
                </a:cxn>
              </a:cxnLst>
              <a:rect l="0" t="0" r="r" b="b"/>
              <a:pathLst>
                <a:path w="266" h="157">
                  <a:moveTo>
                    <a:pt x="0" y="34"/>
                  </a:moveTo>
                  <a:lnTo>
                    <a:pt x="22" y="144"/>
                  </a:lnTo>
                  <a:lnTo>
                    <a:pt x="23" y="144"/>
                  </a:lnTo>
                  <a:lnTo>
                    <a:pt x="28" y="147"/>
                  </a:lnTo>
                  <a:lnTo>
                    <a:pt x="35" y="148"/>
                  </a:lnTo>
                  <a:lnTo>
                    <a:pt x="46" y="150"/>
                  </a:lnTo>
                  <a:lnTo>
                    <a:pt x="60" y="153"/>
                  </a:lnTo>
                  <a:lnTo>
                    <a:pt x="78" y="155"/>
                  </a:lnTo>
                  <a:lnTo>
                    <a:pt x="101" y="157"/>
                  </a:lnTo>
                  <a:lnTo>
                    <a:pt x="128" y="157"/>
                  </a:lnTo>
                  <a:lnTo>
                    <a:pt x="152" y="156"/>
                  </a:lnTo>
                  <a:lnTo>
                    <a:pt x="174" y="153"/>
                  </a:lnTo>
                  <a:lnTo>
                    <a:pt x="194" y="151"/>
                  </a:lnTo>
                  <a:lnTo>
                    <a:pt x="211" y="149"/>
                  </a:lnTo>
                  <a:lnTo>
                    <a:pt x="224" y="145"/>
                  </a:lnTo>
                  <a:lnTo>
                    <a:pt x="234" y="143"/>
                  </a:lnTo>
                  <a:lnTo>
                    <a:pt x="240" y="142"/>
                  </a:lnTo>
                  <a:lnTo>
                    <a:pt x="242" y="141"/>
                  </a:lnTo>
                  <a:lnTo>
                    <a:pt x="266" y="25"/>
                  </a:lnTo>
                  <a:lnTo>
                    <a:pt x="190" y="87"/>
                  </a:lnTo>
                  <a:lnTo>
                    <a:pt x="123" y="0"/>
                  </a:lnTo>
                  <a:lnTo>
                    <a:pt x="65" y="86"/>
                  </a:lnTo>
                  <a:lnTo>
                    <a:pt x="0" y="34"/>
                  </a:lnTo>
                  <a:close/>
                </a:path>
              </a:pathLst>
            </a:custGeom>
            <a:solidFill>
              <a:srgbClr val="FFB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69"/>
            <p:cNvSpPr>
              <a:spLocks/>
            </p:cNvSpPr>
            <p:nvPr/>
          </p:nvSpPr>
          <p:spPr bwMode="auto">
            <a:xfrm>
              <a:off x="4460" y="3362"/>
              <a:ext cx="22" cy="22"/>
            </a:xfrm>
            <a:custGeom>
              <a:avLst/>
              <a:gdLst/>
              <a:ahLst/>
              <a:cxnLst>
                <a:cxn ang="0">
                  <a:pos x="22" y="43"/>
                </a:cxn>
                <a:cxn ang="0">
                  <a:pos x="31" y="42"/>
                </a:cxn>
                <a:cxn ang="0">
                  <a:pos x="38" y="38"/>
                </a:cxn>
                <a:cxn ang="0">
                  <a:pos x="43" y="31"/>
                </a:cxn>
                <a:cxn ang="0">
                  <a:pos x="44" y="22"/>
                </a:cxn>
                <a:cxn ang="0">
                  <a:pos x="43" y="14"/>
                </a:cxn>
                <a:cxn ang="0">
                  <a:pos x="38" y="7"/>
                </a:cxn>
                <a:cxn ang="0">
                  <a:pos x="31" y="2"/>
                </a:cxn>
                <a:cxn ang="0">
                  <a:pos x="22" y="0"/>
                </a:cxn>
                <a:cxn ang="0">
                  <a:pos x="14" y="2"/>
                </a:cxn>
                <a:cxn ang="0">
                  <a:pos x="7" y="7"/>
                </a:cxn>
                <a:cxn ang="0">
                  <a:pos x="2" y="14"/>
                </a:cxn>
                <a:cxn ang="0">
                  <a:pos x="0" y="22"/>
                </a:cxn>
                <a:cxn ang="0">
                  <a:pos x="2" y="31"/>
                </a:cxn>
                <a:cxn ang="0">
                  <a:pos x="7" y="38"/>
                </a:cxn>
                <a:cxn ang="0">
                  <a:pos x="14" y="42"/>
                </a:cxn>
                <a:cxn ang="0">
                  <a:pos x="22" y="43"/>
                </a:cxn>
              </a:cxnLst>
              <a:rect l="0" t="0" r="r" b="b"/>
              <a:pathLst>
                <a:path w="44" h="43">
                  <a:moveTo>
                    <a:pt x="22" y="43"/>
                  </a:moveTo>
                  <a:lnTo>
                    <a:pt x="31" y="42"/>
                  </a:lnTo>
                  <a:lnTo>
                    <a:pt x="38" y="38"/>
                  </a:lnTo>
                  <a:lnTo>
                    <a:pt x="43" y="31"/>
                  </a:lnTo>
                  <a:lnTo>
                    <a:pt x="44" y="22"/>
                  </a:lnTo>
                  <a:lnTo>
                    <a:pt x="43" y="14"/>
                  </a:lnTo>
                  <a:lnTo>
                    <a:pt x="38" y="7"/>
                  </a:lnTo>
                  <a:lnTo>
                    <a:pt x="31" y="2"/>
                  </a:lnTo>
                  <a:lnTo>
                    <a:pt x="22" y="0"/>
                  </a:lnTo>
                  <a:lnTo>
                    <a:pt x="14" y="2"/>
                  </a:lnTo>
                  <a:lnTo>
                    <a:pt x="7" y="7"/>
                  </a:lnTo>
                  <a:lnTo>
                    <a:pt x="2" y="14"/>
                  </a:lnTo>
                  <a:lnTo>
                    <a:pt x="0" y="22"/>
                  </a:lnTo>
                  <a:lnTo>
                    <a:pt x="2" y="31"/>
                  </a:lnTo>
                  <a:lnTo>
                    <a:pt x="7" y="38"/>
                  </a:lnTo>
                  <a:lnTo>
                    <a:pt x="14" y="42"/>
                  </a:lnTo>
                  <a:lnTo>
                    <a:pt x="22" y="4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0"/>
            <p:cNvSpPr>
              <a:spLocks/>
            </p:cNvSpPr>
            <p:nvPr/>
          </p:nvSpPr>
          <p:spPr bwMode="auto">
            <a:xfrm>
              <a:off x="4466" y="3367"/>
              <a:ext cx="11" cy="12"/>
            </a:xfrm>
            <a:custGeom>
              <a:avLst/>
              <a:gdLst/>
              <a:ahLst/>
              <a:cxnLst>
                <a:cxn ang="0">
                  <a:pos x="11" y="23"/>
                </a:cxn>
                <a:cxn ang="0">
                  <a:pos x="15" y="22"/>
                </a:cxn>
                <a:cxn ang="0">
                  <a:pos x="19" y="20"/>
                </a:cxn>
                <a:cxn ang="0">
                  <a:pos x="21" y="16"/>
                </a:cxn>
                <a:cxn ang="0">
                  <a:pos x="22" y="12"/>
                </a:cxn>
                <a:cxn ang="0">
                  <a:pos x="21" y="7"/>
                </a:cxn>
                <a:cxn ang="0">
                  <a:pos x="19" y="4"/>
                </a:cxn>
                <a:cxn ang="0">
                  <a:pos x="15" y="1"/>
                </a:cxn>
                <a:cxn ang="0">
                  <a:pos x="11" y="0"/>
                </a:cxn>
                <a:cxn ang="0">
                  <a:pos x="6" y="1"/>
                </a:cxn>
                <a:cxn ang="0">
                  <a:pos x="4" y="4"/>
                </a:cxn>
                <a:cxn ang="0">
                  <a:pos x="2" y="7"/>
                </a:cxn>
                <a:cxn ang="0">
                  <a:pos x="0" y="12"/>
                </a:cxn>
                <a:cxn ang="0">
                  <a:pos x="2" y="16"/>
                </a:cxn>
                <a:cxn ang="0">
                  <a:pos x="4" y="20"/>
                </a:cxn>
                <a:cxn ang="0">
                  <a:pos x="6" y="22"/>
                </a:cxn>
                <a:cxn ang="0">
                  <a:pos x="11" y="23"/>
                </a:cxn>
              </a:cxnLst>
              <a:rect l="0" t="0" r="r" b="b"/>
              <a:pathLst>
                <a:path w="22" h="23">
                  <a:moveTo>
                    <a:pt x="11" y="23"/>
                  </a:moveTo>
                  <a:lnTo>
                    <a:pt x="15" y="22"/>
                  </a:lnTo>
                  <a:lnTo>
                    <a:pt x="19" y="20"/>
                  </a:lnTo>
                  <a:lnTo>
                    <a:pt x="21" y="16"/>
                  </a:lnTo>
                  <a:lnTo>
                    <a:pt x="22" y="12"/>
                  </a:lnTo>
                  <a:lnTo>
                    <a:pt x="21" y="7"/>
                  </a:lnTo>
                  <a:lnTo>
                    <a:pt x="19" y="4"/>
                  </a:lnTo>
                  <a:lnTo>
                    <a:pt x="15" y="1"/>
                  </a:lnTo>
                  <a:lnTo>
                    <a:pt x="11" y="0"/>
                  </a:lnTo>
                  <a:lnTo>
                    <a:pt x="6" y="1"/>
                  </a:lnTo>
                  <a:lnTo>
                    <a:pt x="4" y="4"/>
                  </a:lnTo>
                  <a:lnTo>
                    <a:pt x="2" y="7"/>
                  </a:lnTo>
                  <a:lnTo>
                    <a:pt x="0" y="12"/>
                  </a:lnTo>
                  <a:lnTo>
                    <a:pt x="2" y="16"/>
                  </a:lnTo>
                  <a:lnTo>
                    <a:pt x="4" y="20"/>
                  </a:lnTo>
                  <a:lnTo>
                    <a:pt x="6" y="22"/>
                  </a:lnTo>
                  <a:lnTo>
                    <a:pt x="11" y="23"/>
                  </a:lnTo>
                  <a:close/>
                </a:path>
              </a:pathLst>
            </a:custGeom>
            <a:solidFill>
              <a:srgbClr val="FFB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1"/>
            <p:cNvSpPr>
              <a:spLocks/>
            </p:cNvSpPr>
            <p:nvPr/>
          </p:nvSpPr>
          <p:spPr bwMode="auto">
            <a:xfrm>
              <a:off x="4608" y="3360"/>
              <a:ext cx="21" cy="21"/>
            </a:xfrm>
            <a:custGeom>
              <a:avLst/>
              <a:gdLst/>
              <a:ahLst/>
              <a:cxnLst>
                <a:cxn ang="0">
                  <a:pos x="21" y="44"/>
                </a:cxn>
                <a:cxn ang="0">
                  <a:pos x="30" y="43"/>
                </a:cxn>
                <a:cxn ang="0">
                  <a:pos x="37" y="38"/>
                </a:cxn>
                <a:cxn ang="0">
                  <a:pos x="41" y="31"/>
                </a:cxn>
                <a:cxn ang="0">
                  <a:pos x="43" y="22"/>
                </a:cxn>
                <a:cxn ang="0">
                  <a:pos x="41" y="14"/>
                </a:cxn>
                <a:cxn ang="0">
                  <a:pos x="37" y="7"/>
                </a:cxn>
                <a:cxn ang="0">
                  <a:pos x="30" y="2"/>
                </a:cxn>
                <a:cxn ang="0">
                  <a:pos x="21" y="0"/>
                </a:cxn>
                <a:cxn ang="0">
                  <a:pos x="13" y="2"/>
                </a:cxn>
                <a:cxn ang="0">
                  <a:pos x="7" y="7"/>
                </a:cxn>
                <a:cxn ang="0">
                  <a:pos x="2" y="14"/>
                </a:cxn>
                <a:cxn ang="0">
                  <a:pos x="0" y="22"/>
                </a:cxn>
                <a:cxn ang="0">
                  <a:pos x="2" y="31"/>
                </a:cxn>
                <a:cxn ang="0">
                  <a:pos x="7" y="38"/>
                </a:cxn>
                <a:cxn ang="0">
                  <a:pos x="13" y="43"/>
                </a:cxn>
                <a:cxn ang="0">
                  <a:pos x="21" y="44"/>
                </a:cxn>
              </a:cxnLst>
              <a:rect l="0" t="0" r="r" b="b"/>
              <a:pathLst>
                <a:path w="43" h="44">
                  <a:moveTo>
                    <a:pt x="21" y="44"/>
                  </a:moveTo>
                  <a:lnTo>
                    <a:pt x="30" y="43"/>
                  </a:lnTo>
                  <a:lnTo>
                    <a:pt x="37" y="38"/>
                  </a:lnTo>
                  <a:lnTo>
                    <a:pt x="41" y="31"/>
                  </a:lnTo>
                  <a:lnTo>
                    <a:pt x="43" y="22"/>
                  </a:lnTo>
                  <a:lnTo>
                    <a:pt x="41" y="14"/>
                  </a:lnTo>
                  <a:lnTo>
                    <a:pt x="37" y="7"/>
                  </a:lnTo>
                  <a:lnTo>
                    <a:pt x="30" y="2"/>
                  </a:lnTo>
                  <a:lnTo>
                    <a:pt x="21" y="0"/>
                  </a:lnTo>
                  <a:lnTo>
                    <a:pt x="13" y="2"/>
                  </a:lnTo>
                  <a:lnTo>
                    <a:pt x="7" y="7"/>
                  </a:lnTo>
                  <a:lnTo>
                    <a:pt x="2" y="14"/>
                  </a:lnTo>
                  <a:lnTo>
                    <a:pt x="0" y="22"/>
                  </a:lnTo>
                  <a:lnTo>
                    <a:pt x="2" y="31"/>
                  </a:lnTo>
                  <a:lnTo>
                    <a:pt x="7" y="38"/>
                  </a:lnTo>
                  <a:lnTo>
                    <a:pt x="13" y="43"/>
                  </a:lnTo>
                  <a:lnTo>
                    <a:pt x="21" y="4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2"/>
            <p:cNvSpPr>
              <a:spLocks/>
            </p:cNvSpPr>
            <p:nvPr/>
          </p:nvSpPr>
          <p:spPr bwMode="auto">
            <a:xfrm>
              <a:off x="4613" y="3365"/>
              <a:ext cx="11" cy="11"/>
            </a:xfrm>
            <a:custGeom>
              <a:avLst/>
              <a:gdLst/>
              <a:ahLst/>
              <a:cxnLst>
                <a:cxn ang="0">
                  <a:pos x="11" y="24"/>
                </a:cxn>
                <a:cxn ang="0">
                  <a:pos x="15" y="22"/>
                </a:cxn>
                <a:cxn ang="0">
                  <a:pos x="19" y="20"/>
                </a:cxn>
                <a:cxn ang="0">
                  <a:pos x="21" y="17"/>
                </a:cxn>
                <a:cxn ang="0">
                  <a:pos x="22" y="12"/>
                </a:cxn>
                <a:cxn ang="0">
                  <a:pos x="21" y="7"/>
                </a:cxn>
                <a:cxn ang="0">
                  <a:pos x="19" y="4"/>
                </a:cxn>
                <a:cxn ang="0">
                  <a:pos x="15" y="2"/>
                </a:cxn>
                <a:cxn ang="0">
                  <a:pos x="11" y="0"/>
                </a:cxn>
                <a:cxn ang="0">
                  <a:pos x="6" y="2"/>
                </a:cxn>
                <a:cxn ang="0">
                  <a:pos x="4" y="4"/>
                </a:cxn>
                <a:cxn ang="0">
                  <a:pos x="1" y="7"/>
                </a:cxn>
                <a:cxn ang="0">
                  <a:pos x="0" y="12"/>
                </a:cxn>
                <a:cxn ang="0">
                  <a:pos x="1" y="17"/>
                </a:cxn>
                <a:cxn ang="0">
                  <a:pos x="4" y="20"/>
                </a:cxn>
                <a:cxn ang="0">
                  <a:pos x="6" y="22"/>
                </a:cxn>
                <a:cxn ang="0">
                  <a:pos x="11" y="24"/>
                </a:cxn>
              </a:cxnLst>
              <a:rect l="0" t="0" r="r" b="b"/>
              <a:pathLst>
                <a:path w="22" h="24">
                  <a:moveTo>
                    <a:pt x="11" y="24"/>
                  </a:moveTo>
                  <a:lnTo>
                    <a:pt x="15" y="22"/>
                  </a:lnTo>
                  <a:lnTo>
                    <a:pt x="19" y="20"/>
                  </a:lnTo>
                  <a:lnTo>
                    <a:pt x="21" y="17"/>
                  </a:lnTo>
                  <a:lnTo>
                    <a:pt x="22" y="12"/>
                  </a:lnTo>
                  <a:lnTo>
                    <a:pt x="21" y="7"/>
                  </a:lnTo>
                  <a:lnTo>
                    <a:pt x="19" y="4"/>
                  </a:lnTo>
                  <a:lnTo>
                    <a:pt x="15" y="2"/>
                  </a:lnTo>
                  <a:lnTo>
                    <a:pt x="11" y="0"/>
                  </a:lnTo>
                  <a:lnTo>
                    <a:pt x="6" y="2"/>
                  </a:lnTo>
                  <a:lnTo>
                    <a:pt x="4" y="4"/>
                  </a:lnTo>
                  <a:lnTo>
                    <a:pt x="1" y="7"/>
                  </a:lnTo>
                  <a:lnTo>
                    <a:pt x="0" y="12"/>
                  </a:lnTo>
                  <a:lnTo>
                    <a:pt x="1" y="17"/>
                  </a:lnTo>
                  <a:lnTo>
                    <a:pt x="4" y="20"/>
                  </a:lnTo>
                  <a:lnTo>
                    <a:pt x="6" y="22"/>
                  </a:lnTo>
                  <a:lnTo>
                    <a:pt x="11" y="24"/>
                  </a:lnTo>
                  <a:close/>
                </a:path>
              </a:pathLst>
            </a:custGeom>
            <a:solidFill>
              <a:srgbClr val="FFB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3"/>
            <p:cNvSpPr>
              <a:spLocks/>
            </p:cNvSpPr>
            <p:nvPr/>
          </p:nvSpPr>
          <p:spPr bwMode="auto">
            <a:xfrm>
              <a:off x="4529" y="3346"/>
              <a:ext cx="24" cy="23"/>
            </a:xfrm>
            <a:custGeom>
              <a:avLst/>
              <a:gdLst/>
              <a:ahLst/>
              <a:cxnLst>
                <a:cxn ang="0">
                  <a:pos x="24" y="48"/>
                </a:cxn>
                <a:cxn ang="0">
                  <a:pos x="33" y="45"/>
                </a:cxn>
                <a:cxn ang="0">
                  <a:pos x="42" y="41"/>
                </a:cxn>
                <a:cxn ang="0">
                  <a:pos x="46" y="33"/>
                </a:cxn>
                <a:cxn ang="0">
                  <a:pos x="48" y="24"/>
                </a:cxn>
                <a:cxn ang="0">
                  <a:pos x="46" y="14"/>
                </a:cxn>
                <a:cxn ang="0">
                  <a:pos x="42" y="7"/>
                </a:cxn>
                <a:cxn ang="0">
                  <a:pos x="33" y="3"/>
                </a:cxn>
                <a:cxn ang="0">
                  <a:pos x="24" y="0"/>
                </a:cxn>
                <a:cxn ang="0">
                  <a:pos x="15" y="3"/>
                </a:cxn>
                <a:cxn ang="0">
                  <a:pos x="7" y="7"/>
                </a:cxn>
                <a:cxn ang="0">
                  <a:pos x="2" y="14"/>
                </a:cxn>
                <a:cxn ang="0">
                  <a:pos x="0" y="24"/>
                </a:cxn>
                <a:cxn ang="0">
                  <a:pos x="2" y="33"/>
                </a:cxn>
                <a:cxn ang="0">
                  <a:pos x="7" y="41"/>
                </a:cxn>
                <a:cxn ang="0">
                  <a:pos x="15" y="45"/>
                </a:cxn>
                <a:cxn ang="0">
                  <a:pos x="24" y="48"/>
                </a:cxn>
              </a:cxnLst>
              <a:rect l="0" t="0" r="r" b="b"/>
              <a:pathLst>
                <a:path w="48" h="48">
                  <a:moveTo>
                    <a:pt x="24" y="48"/>
                  </a:moveTo>
                  <a:lnTo>
                    <a:pt x="33" y="45"/>
                  </a:lnTo>
                  <a:lnTo>
                    <a:pt x="42" y="41"/>
                  </a:lnTo>
                  <a:lnTo>
                    <a:pt x="46" y="33"/>
                  </a:lnTo>
                  <a:lnTo>
                    <a:pt x="48" y="24"/>
                  </a:lnTo>
                  <a:lnTo>
                    <a:pt x="46" y="14"/>
                  </a:lnTo>
                  <a:lnTo>
                    <a:pt x="42" y="7"/>
                  </a:lnTo>
                  <a:lnTo>
                    <a:pt x="33" y="3"/>
                  </a:lnTo>
                  <a:lnTo>
                    <a:pt x="24" y="0"/>
                  </a:lnTo>
                  <a:lnTo>
                    <a:pt x="15" y="3"/>
                  </a:lnTo>
                  <a:lnTo>
                    <a:pt x="7" y="7"/>
                  </a:lnTo>
                  <a:lnTo>
                    <a:pt x="2" y="14"/>
                  </a:lnTo>
                  <a:lnTo>
                    <a:pt x="0" y="24"/>
                  </a:lnTo>
                  <a:lnTo>
                    <a:pt x="2" y="33"/>
                  </a:lnTo>
                  <a:lnTo>
                    <a:pt x="7" y="41"/>
                  </a:lnTo>
                  <a:lnTo>
                    <a:pt x="15" y="45"/>
                  </a:lnTo>
                  <a:lnTo>
                    <a:pt x="2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4"/>
            <p:cNvSpPr>
              <a:spLocks/>
            </p:cNvSpPr>
            <p:nvPr/>
          </p:nvSpPr>
          <p:spPr bwMode="auto">
            <a:xfrm>
              <a:off x="4535" y="3352"/>
              <a:ext cx="12" cy="12"/>
            </a:xfrm>
            <a:custGeom>
              <a:avLst/>
              <a:gdLst/>
              <a:ahLst/>
              <a:cxnLst>
                <a:cxn ang="0">
                  <a:pos x="12" y="24"/>
                </a:cxn>
                <a:cxn ang="0">
                  <a:pos x="17" y="23"/>
                </a:cxn>
                <a:cxn ang="0">
                  <a:pos x="21" y="21"/>
                </a:cxn>
                <a:cxn ang="0">
                  <a:pos x="24" y="16"/>
                </a:cxn>
                <a:cxn ang="0">
                  <a:pos x="25" y="12"/>
                </a:cxn>
                <a:cxn ang="0">
                  <a:pos x="24" y="7"/>
                </a:cxn>
                <a:cxn ang="0">
                  <a:pos x="21" y="3"/>
                </a:cxn>
                <a:cxn ang="0">
                  <a:pos x="17" y="1"/>
                </a:cxn>
                <a:cxn ang="0">
                  <a:pos x="12" y="0"/>
                </a:cxn>
                <a:cxn ang="0">
                  <a:pos x="8" y="1"/>
                </a:cxn>
                <a:cxn ang="0">
                  <a:pos x="3" y="3"/>
                </a:cxn>
                <a:cxn ang="0">
                  <a:pos x="1" y="7"/>
                </a:cxn>
                <a:cxn ang="0">
                  <a:pos x="0" y="12"/>
                </a:cxn>
                <a:cxn ang="0">
                  <a:pos x="1" y="16"/>
                </a:cxn>
                <a:cxn ang="0">
                  <a:pos x="3" y="21"/>
                </a:cxn>
                <a:cxn ang="0">
                  <a:pos x="8" y="23"/>
                </a:cxn>
                <a:cxn ang="0">
                  <a:pos x="12" y="24"/>
                </a:cxn>
              </a:cxnLst>
              <a:rect l="0" t="0" r="r" b="b"/>
              <a:pathLst>
                <a:path w="25" h="24">
                  <a:moveTo>
                    <a:pt x="12" y="24"/>
                  </a:moveTo>
                  <a:lnTo>
                    <a:pt x="17" y="23"/>
                  </a:lnTo>
                  <a:lnTo>
                    <a:pt x="21" y="21"/>
                  </a:lnTo>
                  <a:lnTo>
                    <a:pt x="24" y="16"/>
                  </a:lnTo>
                  <a:lnTo>
                    <a:pt x="25" y="12"/>
                  </a:lnTo>
                  <a:lnTo>
                    <a:pt x="24" y="7"/>
                  </a:lnTo>
                  <a:lnTo>
                    <a:pt x="21" y="3"/>
                  </a:lnTo>
                  <a:lnTo>
                    <a:pt x="17" y="1"/>
                  </a:lnTo>
                  <a:lnTo>
                    <a:pt x="12" y="0"/>
                  </a:lnTo>
                  <a:lnTo>
                    <a:pt x="8" y="1"/>
                  </a:lnTo>
                  <a:lnTo>
                    <a:pt x="3" y="3"/>
                  </a:lnTo>
                  <a:lnTo>
                    <a:pt x="1" y="7"/>
                  </a:lnTo>
                  <a:lnTo>
                    <a:pt x="0" y="12"/>
                  </a:lnTo>
                  <a:lnTo>
                    <a:pt x="1" y="16"/>
                  </a:lnTo>
                  <a:lnTo>
                    <a:pt x="3" y="21"/>
                  </a:lnTo>
                  <a:lnTo>
                    <a:pt x="8" y="23"/>
                  </a:lnTo>
                  <a:lnTo>
                    <a:pt x="12" y="24"/>
                  </a:lnTo>
                  <a:close/>
                </a:path>
              </a:pathLst>
            </a:custGeom>
            <a:solidFill>
              <a:srgbClr val="FFBF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5"/>
            <p:cNvSpPr>
              <a:spLocks/>
            </p:cNvSpPr>
            <p:nvPr/>
          </p:nvSpPr>
          <p:spPr bwMode="auto">
            <a:xfrm>
              <a:off x="4022" y="3776"/>
              <a:ext cx="60" cy="31"/>
            </a:xfrm>
            <a:custGeom>
              <a:avLst/>
              <a:gdLst/>
              <a:ahLst/>
              <a:cxnLst>
                <a:cxn ang="0">
                  <a:pos x="120" y="0"/>
                </a:cxn>
                <a:cxn ang="0">
                  <a:pos x="0" y="0"/>
                </a:cxn>
                <a:cxn ang="0">
                  <a:pos x="0" y="58"/>
                </a:cxn>
                <a:cxn ang="0">
                  <a:pos x="15" y="58"/>
                </a:cxn>
                <a:cxn ang="0">
                  <a:pos x="15" y="20"/>
                </a:cxn>
                <a:cxn ang="0">
                  <a:pos x="104" y="20"/>
                </a:cxn>
                <a:cxn ang="0">
                  <a:pos x="104" y="61"/>
                </a:cxn>
                <a:cxn ang="0">
                  <a:pos x="119" y="61"/>
                </a:cxn>
                <a:cxn ang="0">
                  <a:pos x="120" y="0"/>
                </a:cxn>
              </a:cxnLst>
              <a:rect l="0" t="0" r="r" b="b"/>
              <a:pathLst>
                <a:path w="120" h="61">
                  <a:moveTo>
                    <a:pt x="120" y="0"/>
                  </a:moveTo>
                  <a:lnTo>
                    <a:pt x="0" y="0"/>
                  </a:lnTo>
                  <a:lnTo>
                    <a:pt x="0" y="58"/>
                  </a:lnTo>
                  <a:lnTo>
                    <a:pt x="15" y="58"/>
                  </a:lnTo>
                  <a:lnTo>
                    <a:pt x="15" y="20"/>
                  </a:lnTo>
                  <a:lnTo>
                    <a:pt x="104" y="20"/>
                  </a:lnTo>
                  <a:lnTo>
                    <a:pt x="104" y="61"/>
                  </a:lnTo>
                  <a:lnTo>
                    <a:pt x="119" y="61"/>
                  </a:lnTo>
                  <a:lnTo>
                    <a:pt x="12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Rectangle 76"/>
            <p:cNvSpPr>
              <a:spLocks noChangeArrowheads="1"/>
            </p:cNvSpPr>
            <p:nvPr/>
          </p:nvSpPr>
          <p:spPr bwMode="auto">
            <a:xfrm>
              <a:off x="3984" y="3797"/>
              <a:ext cx="147" cy="11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7"/>
            <p:cNvSpPr>
              <a:spLocks/>
            </p:cNvSpPr>
            <p:nvPr/>
          </p:nvSpPr>
          <p:spPr bwMode="auto">
            <a:xfrm>
              <a:off x="3993" y="3885"/>
              <a:ext cx="15" cy="13"/>
            </a:xfrm>
            <a:custGeom>
              <a:avLst/>
              <a:gdLst/>
              <a:ahLst/>
              <a:cxnLst>
                <a:cxn ang="0">
                  <a:pos x="0" y="0"/>
                </a:cxn>
                <a:cxn ang="0">
                  <a:pos x="0" y="28"/>
                </a:cxn>
                <a:cxn ang="0">
                  <a:pos x="30" y="28"/>
                </a:cxn>
                <a:cxn ang="0">
                  <a:pos x="0" y="0"/>
                </a:cxn>
              </a:cxnLst>
              <a:rect l="0" t="0" r="r" b="b"/>
              <a:pathLst>
                <a:path w="30" h="28">
                  <a:moveTo>
                    <a:pt x="0" y="0"/>
                  </a:moveTo>
                  <a:lnTo>
                    <a:pt x="0" y="28"/>
                  </a:lnTo>
                  <a:lnTo>
                    <a:pt x="30" y="28"/>
                  </a:lnTo>
                  <a:lnTo>
                    <a:pt x="0" y="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8"/>
            <p:cNvSpPr>
              <a:spLocks/>
            </p:cNvSpPr>
            <p:nvPr/>
          </p:nvSpPr>
          <p:spPr bwMode="auto">
            <a:xfrm>
              <a:off x="3993" y="3803"/>
              <a:ext cx="130" cy="95"/>
            </a:xfrm>
            <a:custGeom>
              <a:avLst/>
              <a:gdLst/>
              <a:ahLst/>
              <a:cxnLst>
                <a:cxn ang="0">
                  <a:pos x="45" y="191"/>
                </a:cxn>
                <a:cxn ang="0">
                  <a:pos x="213" y="191"/>
                </a:cxn>
                <a:cxn ang="0">
                  <a:pos x="262" y="146"/>
                </a:cxn>
                <a:cxn ang="0">
                  <a:pos x="262" y="0"/>
                </a:cxn>
                <a:cxn ang="0">
                  <a:pos x="0" y="0"/>
                </a:cxn>
                <a:cxn ang="0">
                  <a:pos x="0" y="149"/>
                </a:cxn>
                <a:cxn ang="0">
                  <a:pos x="45" y="191"/>
                </a:cxn>
              </a:cxnLst>
              <a:rect l="0" t="0" r="r" b="b"/>
              <a:pathLst>
                <a:path w="262" h="191">
                  <a:moveTo>
                    <a:pt x="45" y="191"/>
                  </a:moveTo>
                  <a:lnTo>
                    <a:pt x="213" y="191"/>
                  </a:lnTo>
                  <a:lnTo>
                    <a:pt x="262" y="146"/>
                  </a:lnTo>
                  <a:lnTo>
                    <a:pt x="262" y="0"/>
                  </a:lnTo>
                  <a:lnTo>
                    <a:pt x="0" y="0"/>
                  </a:lnTo>
                  <a:lnTo>
                    <a:pt x="0" y="149"/>
                  </a:lnTo>
                  <a:lnTo>
                    <a:pt x="45" y="191"/>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79"/>
            <p:cNvSpPr>
              <a:spLocks/>
            </p:cNvSpPr>
            <p:nvPr/>
          </p:nvSpPr>
          <p:spPr bwMode="auto">
            <a:xfrm>
              <a:off x="4107" y="3883"/>
              <a:ext cx="16" cy="15"/>
            </a:xfrm>
            <a:custGeom>
              <a:avLst/>
              <a:gdLst/>
              <a:ahLst/>
              <a:cxnLst>
                <a:cxn ang="0">
                  <a:pos x="0" y="31"/>
                </a:cxn>
                <a:cxn ang="0">
                  <a:pos x="34" y="31"/>
                </a:cxn>
                <a:cxn ang="0">
                  <a:pos x="34" y="0"/>
                </a:cxn>
                <a:cxn ang="0">
                  <a:pos x="0" y="31"/>
                </a:cxn>
              </a:cxnLst>
              <a:rect l="0" t="0" r="r" b="b"/>
              <a:pathLst>
                <a:path w="34" h="31">
                  <a:moveTo>
                    <a:pt x="0" y="31"/>
                  </a:moveTo>
                  <a:lnTo>
                    <a:pt x="34" y="31"/>
                  </a:lnTo>
                  <a:lnTo>
                    <a:pt x="34" y="0"/>
                  </a:lnTo>
                  <a:lnTo>
                    <a:pt x="0" y="31"/>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80"/>
            <p:cNvSpPr>
              <a:spLocks/>
            </p:cNvSpPr>
            <p:nvPr/>
          </p:nvSpPr>
          <p:spPr bwMode="auto">
            <a:xfrm>
              <a:off x="4042" y="3797"/>
              <a:ext cx="23" cy="42"/>
            </a:xfrm>
            <a:custGeom>
              <a:avLst/>
              <a:gdLst/>
              <a:ahLst/>
              <a:cxnLst>
                <a:cxn ang="0">
                  <a:pos x="22" y="84"/>
                </a:cxn>
                <a:cxn ang="0">
                  <a:pos x="46" y="70"/>
                </a:cxn>
                <a:cxn ang="0">
                  <a:pos x="46" y="0"/>
                </a:cxn>
                <a:cxn ang="0">
                  <a:pos x="0" y="0"/>
                </a:cxn>
                <a:cxn ang="0">
                  <a:pos x="0" y="70"/>
                </a:cxn>
                <a:cxn ang="0">
                  <a:pos x="22" y="84"/>
                </a:cxn>
              </a:cxnLst>
              <a:rect l="0" t="0" r="r" b="b"/>
              <a:pathLst>
                <a:path w="46" h="84">
                  <a:moveTo>
                    <a:pt x="22" y="84"/>
                  </a:moveTo>
                  <a:lnTo>
                    <a:pt x="46" y="70"/>
                  </a:lnTo>
                  <a:lnTo>
                    <a:pt x="46" y="0"/>
                  </a:lnTo>
                  <a:lnTo>
                    <a:pt x="0" y="0"/>
                  </a:lnTo>
                  <a:lnTo>
                    <a:pt x="0" y="70"/>
                  </a:lnTo>
                  <a:lnTo>
                    <a:pt x="2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1"/>
            <p:cNvSpPr>
              <a:spLocks/>
            </p:cNvSpPr>
            <p:nvPr/>
          </p:nvSpPr>
          <p:spPr bwMode="auto">
            <a:xfrm>
              <a:off x="4047" y="3803"/>
              <a:ext cx="12" cy="29"/>
            </a:xfrm>
            <a:custGeom>
              <a:avLst/>
              <a:gdLst/>
              <a:ahLst/>
              <a:cxnLst>
                <a:cxn ang="0">
                  <a:pos x="10" y="58"/>
                </a:cxn>
                <a:cxn ang="0">
                  <a:pos x="23" y="49"/>
                </a:cxn>
                <a:cxn ang="0">
                  <a:pos x="23" y="0"/>
                </a:cxn>
                <a:cxn ang="0">
                  <a:pos x="0" y="0"/>
                </a:cxn>
                <a:cxn ang="0">
                  <a:pos x="0" y="50"/>
                </a:cxn>
                <a:cxn ang="0">
                  <a:pos x="10" y="58"/>
                </a:cxn>
              </a:cxnLst>
              <a:rect l="0" t="0" r="r" b="b"/>
              <a:pathLst>
                <a:path w="23" h="58">
                  <a:moveTo>
                    <a:pt x="10" y="58"/>
                  </a:moveTo>
                  <a:lnTo>
                    <a:pt x="23" y="49"/>
                  </a:lnTo>
                  <a:lnTo>
                    <a:pt x="23" y="0"/>
                  </a:lnTo>
                  <a:lnTo>
                    <a:pt x="0" y="0"/>
                  </a:lnTo>
                  <a:lnTo>
                    <a:pt x="0" y="50"/>
                  </a:lnTo>
                  <a:lnTo>
                    <a:pt x="10" y="58"/>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Rectangle 82"/>
            <p:cNvSpPr>
              <a:spLocks noChangeArrowheads="1"/>
            </p:cNvSpPr>
            <p:nvPr/>
          </p:nvSpPr>
          <p:spPr bwMode="auto">
            <a:xfrm>
              <a:off x="4038" y="3810"/>
              <a:ext cx="31"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7" name="Rectangle 83"/>
            <p:cNvSpPr>
              <a:spLocks noChangeArrowheads="1"/>
            </p:cNvSpPr>
            <p:nvPr/>
          </p:nvSpPr>
          <p:spPr bwMode="auto">
            <a:xfrm>
              <a:off x="4042" y="3814"/>
              <a:ext cx="23" cy="7"/>
            </a:xfrm>
            <a:prstGeom prst="rect">
              <a:avLst/>
            </a:prstGeom>
            <a:solidFill>
              <a:srgbClr val="FFE5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84"/>
            <p:cNvSpPr>
              <a:spLocks/>
            </p:cNvSpPr>
            <p:nvPr/>
          </p:nvSpPr>
          <p:spPr bwMode="auto">
            <a:xfrm>
              <a:off x="4042" y="3752"/>
              <a:ext cx="38" cy="31"/>
            </a:xfrm>
            <a:custGeom>
              <a:avLst/>
              <a:gdLst/>
              <a:ahLst/>
              <a:cxnLst>
                <a:cxn ang="0">
                  <a:pos x="49" y="8"/>
                </a:cxn>
                <a:cxn ang="0">
                  <a:pos x="59" y="19"/>
                </a:cxn>
                <a:cxn ang="0">
                  <a:pos x="67" y="30"/>
                </a:cxn>
                <a:cxn ang="0">
                  <a:pos x="74" y="40"/>
                </a:cxn>
                <a:cxn ang="0">
                  <a:pos x="75" y="45"/>
                </a:cxn>
                <a:cxn ang="0">
                  <a:pos x="68" y="45"/>
                </a:cxn>
                <a:cxn ang="0">
                  <a:pos x="59" y="40"/>
                </a:cxn>
                <a:cxn ang="0">
                  <a:pos x="50" y="34"/>
                </a:cxn>
                <a:cxn ang="0">
                  <a:pos x="46" y="30"/>
                </a:cxn>
                <a:cxn ang="0">
                  <a:pos x="43" y="61"/>
                </a:cxn>
                <a:cxn ang="0">
                  <a:pos x="0" y="60"/>
                </a:cxn>
                <a:cxn ang="0">
                  <a:pos x="15" y="0"/>
                </a:cxn>
                <a:cxn ang="0">
                  <a:pos x="49" y="8"/>
                </a:cxn>
              </a:cxnLst>
              <a:rect l="0" t="0" r="r" b="b"/>
              <a:pathLst>
                <a:path w="75" h="61">
                  <a:moveTo>
                    <a:pt x="49" y="8"/>
                  </a:moveTo>
                  <a:lnTo>
                    <a:pt x="59" y="19"/>
                  </a:lnTo>
                  <a:lnTo>
                    <a:pt x="67" y="30"/>
                  </a:lnTo>
                  <a:lnTo>
                    <a:pt x="74" y="40"/>
                  </a:lnTo>
                  <a:lnTo>
                    <a:pt x="75" y="45"/>
                  </a:lnTo>
                  <a:lnTo>
                    <a:pt x="68" y="45"/>
                  </a:lnTo>
                  <a:lnTo>
                    <a:pt x="59" y="40"/>
                  </a:lnTo>
                  <a:lnTo>
                    <a:pt x="50" y="34"/>
                  </a:lnTo>
                  <a:lnTo>
                    <a:pt x="46" y="30"/>
                  </a:lnTo>
                  <a:lnTo>
                    <a:pt x="43" y="61"/>
                  </a:lnTo>
                  <a:lnTo>
                    <a:pt x="0" y="60"/>
                  </a:lnTo>
                  <a:lnTo>
                    <a:pt x="15" y="0"/>
                  </a:lnTo>
                  <a:lnTo>
                    <a:pt x="49" y="8"/>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85"/>
            <p:cNvSpPr>
              <a:spLocks/>
            </p:cNvSpPr>
            <p:nvPr/>
          </p:nvSpPr>
          <p:spPr bwMode="auto">
            <a:xfrm>
              <a:off x="5025" y="3774"/>
              <a:ext cx="59" cy="30"/>
            </a:xfrm>
            <a:custGeom>
              <a:avLst/>
              <a:gdLst/>
              <a:ahLst/>
              <a:cxnLst>
                <a:cxn ang="0">
                  <a:pos x="120" y="0"/>
                </a:cxn>
                <a:cxn ang="0">
                  <a:pos x="0" y="0"/>
                </a:cxn>
                <a:cxn ang="0">
                  <a:pos x="0" y="58"/>
                </a:cxn>
                <a:cxn ang="0">
                  <a:pos x="16" y="58"/>
                </a:cxn>
                <a:cxn ang="0">
                  <a:pos x="16" y="20"/>
                </a:cxn>
                <a:cxn ang="0">
                  <a:pos x="105" y="20"/>
                </a:cxn>
                <a:cxn ang="0">
                  <a:pos x="105" y="60"/>
                </a:cxn>
                <a:cxn ang="0">
                  <a:pos x="120" y="60"/>
                </a:cxn>
                <a:cxn ang="0">
                  <a:pos x="120" y="0"/>
                </a:cxn>
              </a:cxnLst>
              <a:rect l="0" t="0" r="r" b="b"/>
              <a:pathLst>
                <a:path w="120" h="60">
                  <a:moveTo>
                    <a:pt x="120" y="0"/>
                  </a:moveTo>
                  <a:lnTo>
                    <a:pt x="0" y="0"/>
                  </a:lnTo>
                  <a:lnTo>
                    <a:pt x="0" y="58"/>
                  </a:lnTo>
                  <a:lnTo>
                    <a:pt x="16" y="58"/>
                  </a:lnTo>
                  <a:lnTo>
                    <a:pt x="16" y="20"/>
                  </a:lnTo>
                  <a:lnTo>
                    <a:pt x="105" y="20"/>
                  </a:lnTo>
                  <a:lnTo>
                    <a:pt x="105" y="60"/>
                  </a:lnTo>
                  <a:lnTo>
                    <a:pt x="120" y="60"/>
                  </a:lnTo>
                  <a:lnTo>
                    <a:pt x="12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86"/>
            <p:cNvSpPr>
              <a:spLocks noChangeArrowheads="1"/>
            </p:cNvSpPr>
            <p:nvPr/>
          </p:nvSpPr>
          <p:spPr bwMode="auto">
            <a:xfrm>
              <a:off x="4987" y="3794"/>
              <a:ext cx="147" cy="11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7"/>
            <p:cNvSpPr>
              <a:spLocks/>
            </p:cNvSpPr>
            <p:nvPr/>
          </p:nvSpPr>
          <p:spPr bwMode="auto">
            <a:xfrm>
              <a:off x="4996" y="3882"/>
              <a:ext cx="15" cy="14"/>
            </a:xfrm>
            <a:custGeom>
              <a:avLst/>
              <a:gdLst/>
              <a:ahLst/>
              <a:cxnLst>
                <a:cxn ang="0">
                  <a:pos x="0" y="0"/>
                </a:cxn>
                <a:cxn ang="0">
                  <a:pos x="0" y="26"/>
                </a:cxn>
                <a:cxn ang="0">
                  <a:pos x="30" y="26"/>
                </a:cxn>
                <a:cxn ang="0">
                  <a:pos x="0" y="0"/>
                </a:cxn>
              </a:cxnLst>
              <a:rect l="0" t="0" r="r" b="b"/>
              <a:pathLst>
                <a:path w="30" h="26">
                  <a:moveTo>
                    <a:pt x="0" y="0"/>
                  </a:moveTo>
                  <a:lnTo>
                    <a:pt x="0" y="26"/>
                  </a:lnTo>
                  <a:lnTo>
                    <a:pt x="30" y="26"/>
                  </a:lnTo>
                  <a:lnTo>
                    <a:pt x="0" y="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8"/>
            <p:cNvSpPr>
              <a:spLocks/>
            </p:cNvSpPr>
            <p:nvPr/>
          </p:nvSpPr>
          <p:spPr bwMode="auto">
            <a:xfrm>
              <a:off x="4996" y="3801"/>
              <a:ext cx="131" cy="95"/>
            </a:xfrm>
            <a:custGeom>
              <a:avLst/>
              <a:gdLst/>
              <a:ahLst/>
              <a:cxnLst>
                <a:cxn ang="0">
                  <a:pos x="45" y="190"/>
                </a:cxn>
                <a:cxn ang="0">
                  <a:pos x="212" y="190"/>
                </a:cxn>
                <a:cxn ang="0">
                  <a:pos x="262" y="146"/>
                </a:cxn>
                <a:cxn ang="0">
                  <a:pos x="262" y="0"/>
                </a:cxn>
                <a:cxn ang="0">
                  <a:pos x="0" y="0"/>
                </a:cxn>
                <a:cxn ang="0">
                  <a:pos x="0" y="150"/>
                </a:cxn>
                <a:cxn ang="0">
                  <a:pos x="45" y="190"/>
                </a:cxn>
              </a:cxnLst>
              <a:rect l="0" t="0" r="r" b="b"/>
              <a:pathLst>
                <a:path w="262" h="190">
                  <a:moveTo>
                    <a:pt x="45" y="190"/>
                  </a:moveTo>
                  <a:lnTo>
                    <a:pt x="212" y="190"/>
                  </a:lnTo>
                  <a:lnTo>
                    <a:pt x="262" y="146"/>
                  </a:lnTo>
                  <a:lnTo>
                    <a:pt x="262" y="0"/>
                  </a:lnTo>
                  <a:lnTo>
                    <a:pt x="0" y="0"/>
                  </a:lnTo>
                  <a:lnTo>
                    <a:pt x="0" y="150"/>
                  </a:lnTo>
                  <a:lnTo>
                    <a:pt x="45" y="19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89"/>
            <p:cNvSpPr>
              <a:spLocks/>
            </p:cNvSpPr>
            <p:nvPr/>
          </p:nvSpPr>
          <p:spPr bwMode="auto">
            <a:xfrm>
              <a:off x="5109" y="3881"/>
              <a:ext cx="18" cy="15"/>
            </a:xfrm>
            <a:custGeom>
              <a:avLst/>
              <a:gdLst/>
              <a:ahLst/>
              <a:cxnLst>
                <a:cxn ang="0">
                  <a:pos x="0" y="30"/>
                </a:cxn>
                <a:cxn ang="0">
                  <a:pos x="35" y="30"/>
                </a:cxn>
                <a:cxn ang="0">
                  <a:pos x="35" y="0"/>
                </a:cxn>
                <a:cxn ang="0">
                  <a:pos x="0" y="30"/>
                </a:cxn>
              </a:cxnLst>
              <a:rect l="0" t="0" r="r" b="b"/>
              <a:pathLst>
                <a:path w="35" h="30">
                  <a:moveTo>
                    <a:pt x="0" y="30"/>
                  </a:moveTo>
                  <a:lnTo>
                    <a:pt x="35" y="30"/>
                  </a:lnTo>
                  <a:lnTo>
                    <a:pt x="35" y="0"/>
                  </a:lnTo>
                  <a:lnTo>
                    <a:pt x="0" y="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90"/>
            <p:cNvSpPr>
              <a:spLocks/>
            </p:cNvSpPr>
            <p:nvPr/>
          </p:nvSpPr>
          <p:spPr bwMode="auto">
            <a:xfrm>
              <a:off x="5044" y="3795"/>
              <a:ext cx="23" cy="42"/>
            </a:xfrm>
            <a:custGeom>
              <a:avLst/>
              <a:gdLst/>
              <a:ahLst/>
              <a:cxnLst>
                <a:cxn ang="0">
                  <a:pos x="22" y="84"/>
                </a:cxn>
                <a:cxn ang="0">
                  <a:pos x="46" y="70"/>
                </a:cxn>
                <a:cxn ang="0">
                  <a:pos x="46" y="0"/>
                </a:cxn>
                <a:cxn ang="0">
                  <a:pos x="0" y="0"/>
                </a:cxn>
                <a:cxn ang="0">
                  <a:pos x="0" y="70"/>
                </a:cxn>
                <a:cxn ang="0">
                  <a:pos x="22" y="84"/>
                </a:cxn>
              </a:cxnLst>
              <a:rect l="0" t="0" r="r" b="b"/>
              <a:pathLst>
                <a:path w="46" h="84">
                  <a:moveTo>
                    <a:pt x="22" y="84"/>
                  </a:moveTo>
                  <a:lnTo>
                    <a:pt x="46" y="70"/>
                  </a:lnTo>
                  <a:lnTo>
                    <a:pt x="46" y="0"/>
                  </a:lnTo>
                  <a:lnTo>
                    <a:pt x="0" y="0"/>
                  </a:lnTo>
                  <a:lnTo>
                    <a:pt x="0" y="70"/>
                  </a:lnTo>
                  <a:lnTo>
                    <a:pt x="2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91"/>
            <p:cNvSpPr>
              <a:spLocks/>
            </p:cNvSpPr>
            <p:nvPr/>
          </p:nvSpPr>
          <p:spPr bwMode="auto">
            <a:xfrm>
              <a:off x="5050" y="3801"/>
              <a:ext cx="11" cy="29"/>
            </a:xfrm>
            <a:custGeom>
              <a:avLst/>
              <a:gdLst/>
              <a:ahLst/>
              <a:cxnLst>
                <a:cxn ang="0">
                  <a:pos x="10" y="59"/>
                </a:cxn>
                <a:cxn ang="0">
                  <a:pos x="23" y="50"/>
                </a:cxn>
                <a:cxn ang="0">
                  <a:pos x="23" y="0"/>
                </a:cxn>
                <a:cxn ang="0">
                  <a:pos x="0" y="0"/>
                </a:cxn>
                <a:cxn ang="0">
                  <a:pos x="0" y="51"/>
                </a:cxn>
                <a:cxn ang="0">
                  <a:pos x="10" y="59"/>
                </a:cxn>
              </a:cxnLst>
              <a:rect l="0" t="0" r="r" b="b"/>
              <a:pathLst>
                <a:path w="23" h="59">
                  <a:moveTo>
                    <a:pt x="10" y="59"/>
                  </a:moveTo>
                  <a:lnTo>
                    <a:pt x="23" y="50"/>
                  </a:lnTo>
                  <a:lnTo>
                    <a:pt x="23" y="0"/>
                  </a:lnTo>
                  <a:lnTo>
                    <a:pt x="0" y="0"/>
                  </a:lnTo>
                  <a:lnTo>
                    <a:pt x="0" y="51"/>
                  </a:lnTo>
                  <a:lnTo>
                    <a:pt x="10" y="5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92"/>
            <p:cNvSpPr>
              <a:spLocks noChangeArrowheads="1"/>
            </p:cNvSpPr>
            <p:nvPr/>
          </p:nvSpPr>
          <p:spPr bwMode="auto">
            <a:xfrm>
              <a:off x="5041" y="3808"/>
              <a:ext cx="31" cy="1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7" name="Rectangle 93"/>
            <p:cNvSpPr>
              <a:spLocks noChangeArrowheads="1"/>
            </p:cNvSpPr>
            <p:nvPr/>
          </p:nvSpPr>
          <p:spPr bwMode="auto">
            <a:xfrm>
              <a:off x="5044" y="3812"/>
              <a:ext cx="23" cy="7"/>
            </a:xfrm>
            <a:prstGeom prst="rect">
              <a:avLst/>
            </a:prstGeom>
            <a:solidFill>
              <a:srgbClr val="FFE5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94"/>
            <p:cNvSpPr>
              <a:spLocks/>
            </p:cNvSpPr>
            <p:nvPr/>
          </p:nvSpPr>
          <p:spPr bwMode="auto">
            <a:xfrm>
              <a:off x="5033" y="3752"/>
              <a:ext cx="36" cy="31"/>
            </a:xfrm>
            <a:custGeom>
              <a:avLst/>
              <a:gdLst/>
              <a:ahLst/>
              <a:cxnLst>
                <a:cxn ang="0">
                  <a:pos x="27" y="8"/>
                </a:cxn>
                <a:cxn ang="0">
                  <a:pos x="16" y="19"/>
                </a:cxn>
                <a:cxn ang="0">
                  <a:pos x="8" y="30"/>
                </a:cxn>
                <a:cxn ang="0">
                  <a:pos x="1" y="40"/>
                </a:cxn>
                <a:cxn ang="0">
                  <a:pos x="0" y="45"/>
                </a:cxn>
                <a:cxn ang="0">
                  <a:pos x="6" y="45"/>
                </a:cxn>
                <a:cxn ang="0">
                  <a:pos x="15" y="40"/>
                </a:cxn>
                <a:cxn ang="0">
                  <a:pos x="24" y="34"/>
                </a:cxn>
                <a:cxn ang="0">
                  <a:pos x="28" y="30"/>
                </a:cxn>
                <a:cxn ang="0">
                  <a:pos x="31" y="61"/>
                </a:cxn>
                <a:cxn ang="0">
                  <a:pos x="74" y="60"/>
                </a:cxn>
                <a:cxn ang="0">
                  <a:pos x="60" y="0"/>
                </a:cxn>
                <a:cxn ang="0">
                  <a:pos x="27" y="8"/>
                </a:cxn>
              </a:cxnLst>
              <a:rect l="0" t="0" r="r" b="b"/>
              <a:pathLst>
                <a:path w="74" h="61">
                  <a:moveTo>
                    <a:pt x="27" y="8"/>
                  </a:moveTo>
                  <a:lnTo>
                    <a:pt x="16" y="19"/>
                  </a:lnTo>
                  <a:lnTo>
                    <a:pt x="8" y="30"/>
                  </a:lnTo>
                  <a:lnTo>
                    <a:pt x="1" y="40"/>
                  </a:lnTo>
                  <a:lnTo>
                    <a:pt x="0" y="45"/>
                  </a:lnTo>
                  <a:lnTo>
                    <a:pt x="6" y="45"/>
                  </a:lnTo>
                  <a:lnTo>
                    <a:pt x="15" y="40"/>
                  </a:lnTo>
                  <a:lnTo>
                    <a:pt x="24" y="34"/>
                  </a:lnTo>
                  <a:lnTo>
                    <a:pt x="28" y="30"/>
                  </a:lnTo>
                  <a:lnTo>
                    <a:pt x="31" y="61"/>
                  </a:lnTo>
                  <a:lnTo>
                    <a:pt x="74" y="60"/>
                  </a:lnTo>
                  <a:lnTo>
                    <a:pt x="60" y="0"/>
                  </a:lnTo>
                  <a:lnTo>
                    <a:pt x="27" y="8"/>
                  </a:lnTo>
                  <a:close/>
                </a:path>
              </a:pathLst>
            </a:custGeom>
            <a:solidFill>
              <a:srgbClr val="AFAA7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95"/>
            <p:cNvSpPr>
              <a:spLocks/>
            </p:cNvSpPr>
            <p:nvPr/>
          </p:nvSpPr>
          <p:spPr bwMode="auto">
            <a:xfrm>
              <a:off x="4910" y="3702"/>
              <a:ext cx="13" cy="12"/>
            </a:xfrm>
            <a:custGeom>
              <a:avLst/>
              <a:gdLst/>
              <a:ahLst/>
              <a:cxnLst>
                <a:cxn ang="0">
                  <a:pos x="11" y="24"/>
                </a:cxn>
                <a:cxn ang="0">
                  <a:pos x="16" y="23"/>
                </a:cxn>
                <a:cxn ang="0">
                  <a:pos x="21" y="21"/>
                </a:cxn>
                <a:cxn ang="0">
                  <a:pos x="23" y="16"/>
                </a:cxn>
                <a:cxn ang="0">
                  <a:pos x="24" y="12"/>
                </a:cxn>
                <a:cxn ang="0">
                  <a:pos x="23" y="7"/>
                </a:cxn>
                <a:cxn ang="0">
                  <a:pos x="21" y="3"/>
                </a:cxn>
                <a:cxn ang="0">
                  <a:pos x="16" y="1"/>
                </a:cxn>
                <a:cxn ang="0">
                  <a:pos x="11" y="0"/>
                </a:cxn>
                <a:cxn ang="0">
                  <a:pos x="7" y="1"/>
                </a:cxn>
                <a:cxn ang="0">
                  <a:pos x="3" y="3"/>
                </a:cxn>
                <a:cxn ang="0">
                  <a:pos x="1" y="7"/>
                </a:cxn>
                <a:cxn ang="0">
                  <a:pos x="0" y="12"/>
                </a:cxn>
                <a:cxn ang="0">
                  <a:pos x="1" y="16"/>
                </a:cxn>
                <a:cxn ang="0">
                  <a:pos x="3" y="21"/>
                </a:cxn>
                <a:cxn ang="0">
                  <a:pos x="7" y="23"/>
                </a:cxn>
                <a:cxn ang="0">
                  <a:pos x="11" y="24"/>
                </a:cxn>
              </a:cxnLst>
              <a:rect l="0" t="0" r="r" b="b"/>
              <a:pathLst>
                <a:path w="24" h="24">
                  <a:moveTo>
                    <a:pt x="11" y="24"/>
                  </a:moveTo>
                  <a:lnTo>
                    <a:pt x="16" y="23"/>
                  </a:lnTo>
                  <a:lnTo>
                    <a:pt x="21" y="21"/>
                  </a:lnTo>
                  <a:lnTo>
                    <a:pt x="23" y="16"/>
                  </a:lnTo>
                  <a:lnTo>
                    <a:pt x="24" y="12"/>
                  </a:lnTo>
                  <a:lnTo>
                    <a:pt x="23" y="7"/>
                  </a:lnTo>
                  <a:lnTo>
                    <a:pt x="21" y="3"/>
                  </a:lnTo>
                  <a:lnTo>
                    <a:pt x="16" y="1"/>
                  </a:lnTo>
                  <a:lnTo>
                    <a:pt x="11" y="0"/>
                  </a:lnTo>
                  <a:lnTo>
                    <a:pt x="7" y="1"/>
                  </a:lnTo>
                  <a:lnTo>
                    <a:pt x="3" y="3"/>
                  </a:lnTo>
                  <a:lnTo>
                    <a:pt x="1" y="7"/>
                  </a:lnTo>
                  <a:lnTo>
                    <a:pt x="0" y="12"/>
                  </a:lnTo>
                  <a:lnTo>
                    <a:pt x="1" y="16"/>
                  </a:lnTo>
                  <a:lnTo>
                    <a:pt x="3" y="21"/>
                  </a:lnTo>
                  <a:lnTo>
                    <a:pt x="7" y="23"/>
                  </a:lnTo>
                  <a:lnTo>
                    <a:pt x="11"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96"/>
            <p:cNvSpPr>
              <a:spLocks/>
            </p:cNvSpPr>
            <p:nvPr/>
          </p:nvSpPr>
          <p:spPr bwMode="auto">
            <a:xfrm>
              <a:off x="4909" y="3725"/>
              <a:ext cx="12" cy="12"/>
            </a:xfrm>
            <a:custGeom>
              <a:avLst/>
              <a:gdLst/>
              <a:ahLst/>
              <a:cxnLst>
                <a:cxn ang="0">
                  <a:pos x="11" y="24"/>
                </a:cxn>
                <a:cxn ang="0">
                  <a:pos x="16" y="23"/>
                </a:cxn>
                <a:cxn ang="0">
                  <a:pos x="20" y="21"/>
                </a:cxn>
                <a:cxn ang="0">
                  <a:pos x="23" y="16"/>
                </a:cxn>
                <a:cxn ang="0">
                  <a:pos x="24" y="12"/>
                </a:cxn>
                <a:cxn ang="0">
                  <a:pos x="23" y="7"/>
                </a:cxn>
                <a:cxn ang="0">
                  <a:pos x="20" y="4"/>
                </a:cxn>
                <a:cxn ang="0">
                  <a:pos x="16" y="1"/>
                </a:cxn>
                <a:cxn ang="0">
                  <a:pos x="11" y="0"/>
                </a:cxn>
                <a:cxn ang="0">
                  <a:pos x="7" y="1"/>
                </a:cxn>
                <a:cxn ang="0">
                  <a:pos x="3" y="4"/>
                </a:cxn>
                <a:cxn ang="0">
                  <a:pos x="1" y="7"/>
                </a:cxn>
                <a:cxn ang="0">
                  <a:pos x="0" y="12"/>
                </a:cxn>
                <a:cxn ang="0">
                  <a:pos x="1" y="16"/>
                </a:cxn>
                <a:cxn ang="0">
                  <a:pos x="3" y="21"/>
                </a:cxn>
                <a:cxn ang="0">
                  <a:pos x="7" y="23"/>
                </a:cxn>
                <a:cxn ang="0">
                  <a:pos x="11" y="24"/>
                </a:cxn>
              </a:cxnLst>
              <a:rect l="0" t="0" r="r" b="b"/>
              <a:pathLst>
                <a:path w="24" h="24">
                  <a:moveTo>
                    <a:pt x="11" y="24"/>
                  </a:moveTo>
                  <a:lnTo>
                    <a:pt x="16" y="23"/>
                  </a:lnTo>
                  <a:lnTo>
                    <a:pt x="20" y="21"/>
                  </a:lnTo>
                  <a:lnTo>
                    <a:pt x="23" y="16"/>
                  </a:lnTo>
                  <a:lnTo>
                    <a:pt x="24" y="12"/>
                  </a:lnTo>
                  <a:lnTo>
                    <a:pt x="23" y="7"/>
                  </a:lnTo>
                  <a:lnTo>
                    <a:pt x="20" y="4"/>
                  </a:lnTo>
                  <a:lnTo>
                    <a:pt x="16" y="1"/>
                  </a:lnTo>
                  <a:lnTo>
                    <a:pt x="11" y="0"/>
                  </a:lnTo>
                  <a:lnTo>
                    <a:pt x="7" y="1"/>
                  </a:lnTo>
                  <a:lnTo>
                    <a:pt x="3" y="4"/>
                  </a:lnTo>
                  <a:lnTo>
                    <a:pt x="1" y="7"/>
                  </a:lnTo>
                  <a:lnTo>
                    <a:pt x="0" y="12"/>
                  </a:lnTo>
                  <a:lnTo>
                    <a:pt x="1" y="16"/>
                  </a:lnTo>
                  <a:lnTo>
                    <a:pt x="3" y="21"/>
                  </a:lnTo>
                  <a:lnTo>
                    <a:pt x="7" y="23"/>
                  </a:lnTo>
                  <a:lnTo>
                    <a:pt x="11"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97"/>
            <p:cNvSpPr>
              <a:spLocks/>
            </p:cNvSpPr>
            <p:nvPr/>
          </p:nvSpPr>
          <p:spPr bwMode="auto">
            <a:xfrm>
              <a:off x="4908" y="3748"/>
              <a:ext cx="12" cy="12"/>
            </a:xfrm>
            <a:custGeom>
              <a:avLst/>
              <a:gdLst/>
              <a:ahLst/>
              <a:cxnLst>
                <a:cxn ang="0">
                  <a:pos x="12" y="24"/>
                </a:cxn>
                <a:cxn ang="0">
                  <a:pos x="16" y="23"/>
                </a:cxn>
                <a:cxn ang="0">
                  <a:pos x="21" y="21"/>
                </a:cxn>
                <a:cxn ang="0">
                  <a:pos x="23" y="16"/>
                </a:cxn>
                <a:cxn ang="0">
                  <a:pos x="24" y="12"/>
                </a:cxn>
                <a:cxn ang="0">
                  <a:pos x="23" y="7"/>
                </a:cxn>
                <a:cxn ang="0">
                  <a:pos x="21" y="4"/>
                </a:cxn>
                <a:cxn ang="0">
                  <a:pos x="16" y="1"/>
                </a:cxn>
                <a:cxn ang="0">
                  <a:pos x="12" y="0"/>
                </a:cxn>
                <a:cxn ang="0">
                  <a:pos x="7" y="1"/>
                </a:cxn>
                <a:cxn ang="0">
                  <a:pos x="4" y="4"/>
                </a:cxn>
                <a:cxn ang="0">
                  <a:pos x="1" y="7"/>
                </a:cxn>
                <a:cxn ang="0">
                  <a:pos x="0" y="12"/>
                </a:cxn>
                <a:cxn ang="0">
                  <a:pos x="1" y="16"/>
                </a:cxn>
                <a:cxn ang="0">
                  <a:pos x="4" y="21"/>
                </a:cxn>
                <a:cxn ang="0">
                  <a:pos x="7" y="23"/>
                </a:cxn>
                <a:cxn ang="0">
                  <a:pos x="12" y="24"/>
                </a:cxn>
              </a:cxnLst>
              <a:rect l="0" t="0" r="r" b="b"/>
              <a:pathLst>
                <a:path w="24" h="24">
                  <a:moveTo>
                    <a:pt x="12" y="24"/>
                  </a:moveTo>
                  <a:lnTo>
                    <a:pt x="16" y="23"/>
                  </a:lnTo>
                  <a:lnTo>
                    <a:pt x="21" y="21"/>
                  </a:lnTo>
                  <a:lnTo>
                    <a:pt x="23" y="16"/>
                  </a:lnTo>
                  <a:lnTo>
                    <a:pt x="24" y="12"/>
                  </a:lnTo>
                  <a:lnTo>
                    <a:pt x="23" y="7"/>
                  </a:lnTo>
                  <a:lnTo>
                    <a:pt x="21" y="4"/>
                  </a:lnTo>
                  <a:lnTo>
                    <a:pt x="16" y="1"/>
                  </a:lnTo>
                  <a:lnTo>
                    <a:pt x="12" y="0"/>
                  </a:lnTo>
                  <a:lnTo>
                    <a:pt x="7" y="1"/>
                  </a:lnTo>
                  <a:lnTo>
                    <a:pt x="4" y="4"/>
                  </a:lnTo>
                  <a:lnTo>
                    <a:pt x="1" y="7"/>
                  </a:lnTo>
                  <a:lnTo>
                    <a:pt x="0" y="12"/>
                  </a:lnTo>
                  <a:lnTo>
                    <a:pt x="1" y="16"/>
                  </a:lnTo>
                  <a:lnTo>
                    <a:pt x="4" y="21"/>
                  </a:lnTo>
                  <a:lnTo>
                    <a:pt x="7" y="23"/>
                  </a:lnTo>
                  <a:lnTo>
                    <a:pt x="12"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98"/>
            <p:cNvSpPr>
              <a:spLocks/>
            </p:cNvSpPr>
            <p:nvPr/>
          </p:nvSpPr>
          <p:spPr bwMode="auto">
            <a:xfrm>
              <a:off x="4545" y="3691"/>
              <a:ext cx="12" cy="11"/>
            </a:xfrm>
            <a:custGeom>
              <a:avLst/>
              <a:gdLst/>
              <a:ahLst/>
              <a:cxnLst>
                <a:cxn ang="0">
                  <a:pos x="12" y="23"/>
                </a:cxn>
                <a:cxn ang="0">
                  <a:pos x="16" y="22"/>
                </a:cxn>
                <a:cxn ang="0">
                  <a:pos x="21" y="20"/>
                </a:cxn>
                <a:cxn ang="0">
                  <a:pos x="23" y="15"/>
                </a:cxn>
                <a:cxn ang="0">
                  <a:pos x="25" y="11"/>
                </a:cxn>
                <a:cxn ang="0">
                  <a:pos x="23" y="6"/>
                </a:cxn>
                <a:cxn ang="0">
                  <a:pos x="21" y="4"/>
                </a:cxn>
                <a:cxn ang="0">
                  <a:pos x="16" y="1"/>
                </a:cxn>
                <a:cxn ang="0">
                  <a:pos x="12" y="0"/>
                </a:cxn>
                <a:cxn ang="0">
                  <a:pos x="7" y="1"/>
                </a:cxn>
                <a:cxn ang="0">
                  <a:pos x="4" y="4"/>
                </a:cxn>
                <a:cxn ang="0">
                  <a:pos x="1" y="6"/>
                </a:cxn>
                <a:cxn ang="0">
                  <a:pos x="0" y="11"/>
                </a:cxn>
                <a:cxn ang="0">
                  <a:pos x="1" y="15"/>
                </a:cxn>
                <a:cxn ang="0">
                  <a:pos x="4" y="20"/>
                </a:cxn>
                <a:cxn ang="0">
                  <a:pos x="7" y="22"/>
                </a:cxn>
                <a:cxn ang="0">
                  <a:pos x="12" y="23"/>
                </a:cxn>
              </a:cxnLst>
              <a:rect l="0" t="0" r="r" b="b"/>
              <a:pathLst>
                <a:path w="25" h="23">
                  <a:moveTo>
                    <a:pt x="12" y="23"/>
                  </a:moveTo>
                  <a:lnTo>
                    <a:pt x="16" y="22"/>
                  </a:lnTo>
                  <a:lnTo>
                    <a:pt x="21" y="20"/>
                  </a:lnTo>
                  <a:lnTo>
                    <a:pt x="23" y="15"/>
                  </a:lnTo>
                  <a:lnTo>
                    <a:pt x="25" y="11"/>
                  </a:lnTo>
                  <a:lnTo>
                    <a:pt x="23" y="6"/>
                  </a:lnTo>
                  <a:lnTo>
                    <a:pt x="21" y="4"/>
                  </a:lnTo>
                  <a:lnTo>
                    <a:pt x="16" y="1"/>
                  </a:lnTo>
                  <a:lnTo>
                    <a:pt x="12" y="0"/>
                  </a:lnTo>
                  <a:lnTo>
                    <a:pt x="7" y="1"/>
                  </a:lnTo>
                  <a:lnTo>
                    <a:pt x="4" y="4"/>
                  </a:lnTo>
                  <a:lnTo>
                    <a:pt x="1" y="6"/>
                  </a:lnTo>
                  <a:lnTo>
                    <a:pt x="0" y="11"/>
                  </a:lnTo>
                  <a:lnTo>
                    <a:pt x="1" y="15"/>
                  </a:lnTo>
                  <a:lnTo>
                    <a:pt x="4" y="20"/>
                  </a:lnTo>
                  <a:lnTo>
                    <a:pt x="7" y="22"/>
                  </a:lnTo>
                  <a:lnTo>
                    <a:pt x="12" y="2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
            <p:cNvSpPr>
              <a:spLocks/>
            </p:cNvSpPr>
            <p:nvPr/>
          </p:nvSpPr>
          <p:spPr bwMode="auto">
            <a:xfrm>
              <a:off x="4605" y="3536"/>
              <a:ext cx="12" cy="12"/>
            </a:xfrm>
            <a:custGeom>
              <a:avLst/>
              <a:gdLst/>
              <a:ahLst/>
              <a:cxnLst>
                <a:cxn ang="0">
                  <a:pos x="12" y="24"/>
                </a:cxn>
                <a:cxn ang="0">
                  <a:pos x="16" y="23"/>
                </a:cxn>
                <a:cxn ang="0">
                  <a:pos x="20" y="20"/>
                </a:cxn>
                <a:cxn ang="0">
                  <a:pos x="22" y="16"/>
                </a:cxn>
                <a:cxn ang="0">
                  <a:pos x="23" y="11"/>
                </a:cxn>
                <a:cxn ang="0">
                  <a:pos x="22" y="7"/>
                </a:cxn>
                <a:cxn ang="0">
                  <a:pos x="20" y="3"/>
                </a:cxn>
                <a:cxn ang="0">
                  <a:pos x="16" y="1"/>
                </a:cxn>
                <a:cxn ang="0">
                  <a:pos x="12" y="0"/>
                </a:cxn>
                <a:cxn ang="0">
                  <a:pos x="7" y="1"/>
                </a:cxn>
                <a:cxn ang="0">
                  <a:pos x="4" y="3"/>
                </a:cxn>
                <a:cxn ang="0">
                  <a:pos x="1" y="7"/>
                </a:cxn>
                <a:cxn ang="0">
                  <a:pos x="0" y="11"/>
                </a:cxn>
                <a:cxn ang="0">
                  <a:pos x="1" y="16"/>
                </a:cxn>
                <a:cxn ang="0">
                  <a:pos x="4" y="20"/>
                </a:cxn>
                <a:cxn ang="0">
                  <a:pos x="7" y="23"/>
                </a:cxn>
                <a:cxn ang="0">
                  <a:pos x="12" y="24"/>
                </a:cxn>
              </a:cxnLst>
              <a:rect l="0" t="0" r="r" b="b"/>
              <a:pathLst>
                <a:path w="23" h="24">
                  <a:moveTo>
                    <a:pt x="12" y="24"/>
                  </a:moveTo>
                  <a:lnTo>
                    <a:pt x="16" y="23"/>
                  </a:lnTo>
                  <a:lnTo>
                    <a:pt x="20" y="20"/>
                  </a:lnTo>
                  <a:lnTo>
                    <a:pt x="22" y="16"/>
                  </a:lnTo>
                  <a:lnTo>
                    <a:pt x="23" y="11"/>
                  </a:lnTo>
                  <a:lnTo>
                    <a:pt x="22" y="7"/>
                  </a:lnTo>
                  <a:lnTo>
                    <a:pt x="20" y="3"/>
                  </a:lnTo>
                  <a:lnTo>
                    <a:pt x="16" y="1"/>
                  </a:lnTo>
                  <a:lnTo>
                    <a:pt x="12" y="0"/>
                  </a:lnTo>
                  <a:lnTo>
                    <a:pt x="7" y="1"/>
                  </a:lnTo>
                  <a:lnTo>
                    <a:pt x="4" y="3"/>
                  </a:lnTo>
                  <a:lnTo>
                    <a:pt x="1" y="7"/>
                  </a:lnTo>
                  <a:lnTo>
                    <a:pt x="0" y="11"/>
                  </a:lnTo>
                  <a:lnTo>
                    <a:pt x="1" y="16"/>
                  </a:lnTo>
                  <a:lnTo>
                    <a:pt x="4" y="20"/>
                  </a:lnTo>
                  <a:lnTo>
                    <a:pt x="7" y="23"/>
                  </a:lnTo>
                  <a:lnTo>
                    <a:pt x="12"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100"/>
            <p:cNvSpPr>
              <a:spLocks/>
            </p:cNvSpPr>
            <p:nvPr/>
          </p:nvSpPr>
          <p:spPr bwMode="auto">
            <a:xfrm>
              <a:off x="4544" y="3714"/>
              <a:ext cx="12" cy="12"/>
            </a:xfrm>
            <a:custGeom>
              <a:avLst/>
              <a:gdLst/>
              <a:ahLst/>
              <a:cxnLst>
                <a:cxn ang="0">
                  <a:pos x="13" y="24"/>
                </a:cxn>
                <a:cxn ang="0">
                  <a:pos x="17" y="23"/>
                </a:cxn>
                <a:cxn ang="0">
                  <a:pos x="21" y="21"/>
                </a:cxn>
                <a:cxn ang="0">
                  <a:pos x="23" y="17"/>
                </a:cxn>
                <a:cxn ang="0">
                  <a:pos x="24" y="13"/>
                </a:cxn>
                <a:cxn ang="0">
                  <a:pos x="23" y="8"/>
                </a:cxn>
                <a:cxn ang="0">
                  <a:pos x="21" y="4"/>
                </a:cxn>
                <a:cxn ang="0">
                  <a:pos x="17" y="1"/>
                </a:cxn>
                <a:cxn ang="0">
                  <a:pos x="13" y="0"/>
                </a:cxn>
                <a:cxn ang="0">
                  <a:pos x="8" y="1"/>
                </a:cxn>
                <a:cxn ang="0">
                  <a:pos x="3" y="4"/>
                </a:cxn>
                <a:cxn ang="0">
                  <a:pos x="1" y="8"/>
                </a:cxn>
                <a:cxn ang="0">
                  <a:pos x="0" y="13"/>
                </a:cxn>
                <a:cxn ang="0">
                  <a:pos x="1" y="17"/>
                </a:cxn>
                <a:cxn ang="0">
                  <a:pos x="3" y="21"/>
                </a:cxn>
                <a:cxn ang="0">
                  <a:pos x="8" y="23"/>
                </a:cxn>
                <a:cxn ang="0">
                  <a:pos x="13" y="24"/>
                </a:cxn>
              </a:cxnLst>
              <a:rect l="0" t="0" r="r" b="b"/>
              <a:pathLst>
                <a:path w="24" h="24">
                  <a:moveTo>
                    <a:pt x="13" y="24"/>
                  </a:moveTo>
                  <a:lnTo>
                    <a:pt x="17" y="23"/>
                  </a:lnTo>
                  <a:lnTo>
                    <a:pt x="21" y="21"/>
                  </a:lnTo>
                  <a:lnTo>
                    <a:pt x="23" y="17"/>
                  </a:lnTo>
                  <a:lnTo>
                    <a:pt x="24" y="13"/>
                  </a:lnTo>
                  <a:lnTo>
                    <a:pt x="23" y="8"/>
                  </a:lnTo>
                  <a:lnTo>
                    <a:pt x="21" y="4"/>
                  </a:lnTo>
                  <a:lnTo>
                    <a:pt x="17" y="1"/>
                  </a:lnTo>
                  <a:lnTo>
                    <a:pt x="13" y="0"/>
                  </a:lnTo>
                  <a:lnTo>
                    <a:pt x="8" y="1"/>
                  </a:lnTo>
                  <a:lnTo>
                    <a:pt x="3" y="4"/>
                  </a:lnTo>
                  <a:lnTo>
                    <a:pt x="1" y="8"/>
                  </a:lnTo>
                  <a:lnTo>
                    <a:pt x="0" y="13"/>
                  </a:lnTo>
                  <a:lnTo>
                    <a:pt x="1" y="17"/>
                  </a:lnTo>
                  <a:lnTo>
                    <a:pt x="3" y="21"/>
                  </a:lnTo>
                  <a:lnTo>
                    <a:pt x="8" y="23"/>
                  </a:lnTo>
                  <a:lnTo>
                    <a:pt x="13" y="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65492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4">
            <a:extLst>
              <a:ext uri="{FF2B5EF4-FFF2-40B4-BE49-F238E27FC236}">
                <a16:creationId xmlns:a16="http://schemas.microsoft.com/office/drawing/2014/main" id="{3A59E379-3E08-4F70-BA4B-0F6CC4E098AC}"/>
              </a:ext>
            </a:extLst>
          </p:cNvPr>
          <p:cNvSpPr>
            <a:spLocks noGrp="1" noChangeArrowheads="1"/>
          </p:cNvSpPr>
          <p:nvPr>
            <p:ph type="title"/>
          </p:nvPr>
        </p:nvSpPr>
        <p:spPr>
          <a:xfrm>
            <a:off x="457200" y="-228600"/>
            <a:ext cx="8686800" cy="1752600"/>
          </a:xfrm>
        </p:spPr>
        <p:txBody>
          <a:bodyPr/>
          <a:lstStyle/>
          <a:p>
            <a:pPr algn="ctr" eaLnBrk="1" hangingPunct="1"/>
            <a:r>
              <a:rPr lang="en-US" altLang="en-US" sz="2600" i="1">
                <a:latin typeface="Calibri" panose="020F0502020204030204" pitchFamily="34" charset="0"/>
              </a:rPr>
              <a:t>Corporate Governance and Ethics </a:t>
            </a:r>
            <a:br>
              <a:rPr lang="en-US" altLang="en-US" sz="2600">
                <a:latin typeface="Calibri" panose="020F0502020204030204" pitchFamily="34" charset="0"/>
              </a:rPr>
            </a:br>
            <a:r>
              <a:rPr lang="en-US" altLang="en-US" sz="2600">
                <a:latin typeface="Calibri" panose="020F0502020204030204" pitchFamily="34" charset="0"/>
              </a:rPr>
              <a:t>by Zabihollah Rezaee</a:t>
            </a:r>
            <a:br>
              <a:rPr lang="en-US" altLang="en-US" sz="2600">
                <a:latin typeface="Calibri" panose="020F0502020204030204" pitchFamily="34" charset="0"/>
              </a:rPr>
            </a:br>
            <a:r>
              <a:rPr lang="en-US" altLang="en-US" sz="2600">
                <a:latin typeface="Calibri" panose="020F0502020204030204" pitchFamily="34" charset="0"/>
              </a:rPr>
              <a:t>Published by Wiley, July 2008</a:t>
            </a:r>
          </a:p>
        </p:txBody>
      </p:sp>
      <p:pic>
        <p:nvPicPr>
          <p:cNvPr id="10243" name="Picture 5" descr="Cover Image">
            <a:extLst>
              <a:ext uri="{FF2B5EF4-FFF2-40B4-BE49-F238E27FC236}">
                <a16:creationId xmlns:a16="http://schemas.microsoft.com/office/drawing/2014/main" id="{5A296F65-1F51-4B2F-9263-37E0F573E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24000"/>
            <a:ext cx="4343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3048000"/>
            <a:ext cx="7620000" cy="1981200"/>
          </a:xfrm>
        </p:spPr>
        <p:txBody>
          <a:bodyPr/>
          <a:lstStyle/>
          <a:p>
            <a:pPr algn="ctr"/>
            <a:br>
              <a:rPr lang="en-US" dirty="0"/>
            </a:br>
            <a:r>
              <a:rPr lang="en-US" sz="3600" dirty="0">
                <a:latin typeface="Times New Roman" panose="02020603050405020304" pitchFamily="18" charset="0"/>
                <a:cs typeface="Times New Roman" panose="02020603050405020304" pitchFamily="18" charset="0"/>
              </a:rPr>
              <a:t>challenges in corporate governance</a:t>
            </a:r>
            <a:br>
              <a:rPr lang="en-US" dirty="0"/>
            </a:br>
            <a:endParaRPr lang="en-US" dirty="0"/>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6</a:t>
            </a:r>
          </a:p>
        </p:txBody>
      </p:sp>
    </p:spTree>
    <p:extLst>
      <p:ext uri="{BB962C8B-B14F-4D97-AF65-F5344CB8AC3E}">
        <p14:creationId xmlns:p14="http://schemas.microsoft.com/office/powerpoint/2010/main" val="3062353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228600" y="152400"/>
            <a:ext cx="8305800" cy="6858000"/>
          </a:xfrm>
        </p:spPr>
        <p:txBody>
          <a:bodyPr/>
          <a:lstStyle/>
          <a:p>
            <a:pPr algn="ctr">
              <a:buFontTx/>
              <a:buNone/>
            </a:pPr>
            <a:r>
              <a:rPr lang="en-US" altLang="en-US" sz="3600" b="1" dirty="0">
                <a:latin typeface="+mj-lt"/>
              </a:rPr>
              <a:t>Emerging Challenges in Corporate Governance</a:t>
            </a:r>
            <a:endParaRPr lang="en-US" altLang="en-US" sz="3600" b="1" u="sng" dirty="0">
              <a:latin typeface="+mj-lt"/>
            </a:endParaRPr>
          </a:p>
          <a:p>
            <a:pPr>
              <a:lnSpc>
                <a:spcPct val="120000"/>
              </a:lnSpc>
            </a:pPr>
            <a:r>
              <a:rPr lang="en-US" altLang="en-US" sz="1800" dirty="0">
                <a:latin typeface="Times New Roman" panose="02020603050405020304" pitchFamily="18" charset="0"/>
                <a:cs typeface="Times New Roman" panose="02020603050405020304" pitchFamily="18" charset="0"/>
              </a:rPr>
              <a:t>Director accountability and liability </a:t>
            </a:r>
          </a:p>
          <a:p>
            <a:pPr>
              <a:lnSpc>
                <a:spcPct val="120000"/>
              </a:lnSpc>
            </a:pPr>
            <a:r>
              <a:rPr lang="en-US" altLang="en-US" sz="1800" dirty="0">
                <a:latin typeface="Times New Roman" panose="02020603050405020304" pitchFamily="18" charset="0"/>
                <a:cs typeface="Times New Roman" panose="02020603050405020304" pitchFamily="18" charset="0"/>
              </a:rPr>
              <a:t>The separation of chair and CEO roles </a:t>
            </a:r>
          </a:p>
          <a:p>
            <a:pPr>
              <a:lnSpc>
                <a:spcPct val="120000"/>
              </a:lnSpc>
            </a:pPr>
            <a:r>
              <a:rPr lang="en-US" altLang="en-US" sz="1800" dirty="0">
                <a:latin typeface="Times New Roman" panose="02020603050405020304" pitchFamily="18" charset="0"/>
                <a:cs typeface="Times New Roman" panose="02020603050405020304" pitchFamily="18" charset="0"/>
              </a:rPr>
              <a:t>Executive compensation/say on pay</a:t>
            </a:r>
          </a:p>
          <a:p>
            <a:pPr>
              <a:lnSpc>
                <a:spcPct val="120000"/>
              </a:lnSpc>
            </a:pPr>
            <a:r>
              <a:rPr lang="en-US" altLang="en-US" sz="1800" dirty="0">
                <a:latin typeface="Times New Roman" panose="02020603050405020304" pitchFamily="18" charset="0"/>
                <a:cs typeface="Times New Roman" panose="02020603050405020304" pitchFamily="18" charset="0"/>
              </a:rPr>
              <a:t>Board diversity</a:t>
            </a:r>
          </a:p>
          <a:p>
            <a:pPr>
              <a:lnSpc>
                <a:spcPct val="120000"/>
              </a:lnSpc>
            </a:pPr>
            <a:r>
              <a:rPr lang="en-US" altLang="en-US" sz="1800" dirty="0">
                <a:latin typeface="Times New Roman" panose="02020603050405020304" pitchFamily="18" charset="0"/>
                <a:cs typeface="Times New Roman" panose="02020603050405020304" pitchFamily="18" charset="0"/>
              </a:rPr>
              <a:t>Compliance with regulatory reforms</a:t>
            </a:r>
          </a:p>
          <a:p>
            <a:pPr>
              <a:lnSpc>
                <a:spcPct val="120000"/>
              </a:lnSpc>
            </a:pPr>
            <a:r>
              <a:rPr lang="en-US" altLang="en-US" sz="1800" dirty="0">
                <a:latin typeface="Times New Roman" panose="02020603050405020304" pitchFamily="18" charset="0"/>
                <a:cs typeface="Times New Roman" panose="02020603050405020304" pitchFamily="18" charset="0"/>
              </a:rPr>
              <a:t>Risk assessment and management</a:t>
            </a:r>
          </a:p>
          <a:p>
            <a:pPr>
              <a:lnSpc>
                <a:spcPct val="120000"/>
              </a:lnSpc>
            </a:pPr>
            <a:r>
              <a:rPr lang="en-US" altLang="en-US" sz="1800" dirty="0">
                <a:latin typeface="Times New Roman" panose="02020603050405020304" pitchFamily="18" charset="0"/>
                <a:cs typeface="Times New Roman" panose="02020603050405020304" pitchFamily="18" charset="0"/>
              </a:rPr>
              <a:t>Corporate disclosures on KPIs</a:t>
            </a:r>
          </a:p>
          <a:p>
            <a:pPr>
              <a:lnSpc>
                <a:spcPct val="120000"/>
              </a:lnSpc>
            </a:pPr>
            <a:r>
              <a:rPr lang="en-US" altLang="en-US" sz="1800" dirty="0">
                <a:latin typeface="Times New Roman" panose="02020603050405020304" pitchFamily="18" charset="0"/>
                <a:cs typeface="Times New Roman" panose="02020603050405020304" pitchFamily="18" charset="0"/>
              </a:rPr>
              <a:t>Succession planning</a:t>
            </a:r>
          </a:p>
          <a:p>
            <a:pPr>
              <a:lnSpc>
                <a:spcPct val="120000"/>
              </a:lnSpc>
            </a:pPr>
            <a:r>
              <a:rPr lang="en-US" altLang="en-US" sz="1800" dirty="0">
                <a:latin typeface="Times New Roman" panose="02020603050405020304" pitchFamily="18" charset="0"/>
                <a:cs typeface="Times New Roman" panose="02020603050405020304" pitchFamily="18" charset="0"/>
              </a:rPr>
              <a:t>Communication with shareholders</a:t>
            </a:r>
          </a:p>
        </p:txBody>
      </p:sp>
      <p:sp>
        <p:nvSpPr>
          <p:cNvPr id="36867" name="Slide Number Placeholder 5"/>
          <p:cNvSpPr>
            <a:spLocks noGrp="1"/>
          </p:cNvSpPr>
          <p:nvPr>
            <p:ph type="sldNum" sz="quarter" idx="4294967295"/>
          </p:nvPr>
        </p:nvSpPr>
        <p:spPr bwMode="auto">
          <a:xfrm>
            <a:off x="7010400" y="6356350"/>
            <a:ext cx="21336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D15376D-6C82-4D9B-86C6-5AB982A688FE}" type="slidenum">
              <a:rPr lang="en-US" altLang="en-US" sz="2400">
                <a:latin typeface="Times New Roman" panose="02020603050405020304" pitchFamily="18" charset="0"/>
              </a:rPr>
              <a:pPr eaLnBrk="1" hangingPunct="1">
                <a:spcBef>
                  <a:spcPct val="0"/>
                </a:spcBef>
                <a:buFontTx/>
                <a:buNone/>
              </a:pPr>
              <a:t>51</a:t>
            </a:fld>
            <a:endParaRPr lang="en-US" altLang="en-US" sz="2400">
              <a:latin typeface="Times New Roman" panose="02020603050405020304" pitchFamily="18" charset="0"/>
            </a:endParaRPr>
          </a:p>
        </p:txBody>
      </p:sp>
    </p:spTree>
    <p:extLst>
      <p:ext uri="{BB962C8B-B14F-4D97-AF65-F5344CB8AC3E}">
        <p14:creationId xmlns:p14="http://schemas.microsoft.com/office/powerpoint/2010/main" val="358698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8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8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8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04800" y="304800"/>
            <a:ext cx="8610600" cy="685800"/>
          </a:xfrm>
        </p:spPr>
        <p:txBody>
          <a:bodyPr/>
          <a:lstStyle/>
          <a:p>
            <a:pPr algn="ctr"/>
            <a:r>
              <a:rPr lang="en-US" altLang="en-US" sz="3600" dirty="0">
                <a:latin typeface="Times New Roman" panose="02020603050405020304" pitchFamily="18" charset="0"/>
                <a:cs typeface="Times New Roman" panose="02020603050405020304" pitchFamily="18" charset="0"/>
              </a:rPr>
              <a:t>Executives (CEO, CFO) Challenges</a:t>
            </a:r>
          </a:p>
        </p:txBody>
      </p:sp>
      <p:sp>
        <p:nvSpPr>
          <p:cNvPr id="3" name="Content Placeholder 2"/>
          <p:cNvSpPr>
            <a:spLocks noGrp="1"/>
          </p:cNvSpPr>
          <p:nvPr>
            <p:ph idx="1"/>
          </p:nvPr>
        </p:nvSpPr>
        <p:spPr>
          <a:xfrm>
            <a:off x="304799" y="1143000"/>
            <a:ext cx="8794513" cy="5105400"/>
          </a:xfrm>
        </p:spPr>
        <p:txBody>
          <a:bodyPr/>
          <a:lstStyle/>
          <a:p>
            <a:pPr>
              <a:lnSpc>
                <a:spcPct val="150000"/>
              </a:lnSpc>
              <a:defRPr/>
            </a:pPr>
            <a:r>
              <a:rPr lang="en-US" sz="1800" dirty="0">
                <a:latin typeface="Times New Roman" panose="02020603050405020304" pitchFamily="18" charset="0"/>
                <a:cs typeface="Times New Roman" panose="02020603050405020304" pitchFamily="18" charset="0"/>
              </a:rPr>
              <a:t>Inconsistency</a:t>
            </a:r>
          </a:p>
          <a:p>
            <a:pPr>
              <a:lnSpc>
                <a:spcPct val="150000"/>
              </a:lnSpc>
              <a:defRPr/>
            </a:pPr>
            <a:r>
              <a:rPr lang="en-US" sz="1800" dirty="0">
                <a:latin typeface="Times New Roman" panose="02020603050405020304" pitchFamily="18" charset="0"/>
                <a:cs typeface="Times New Roman" panose="02020603050405020304" pitchFamily="18" charset="0"/>
              </a:rPr>
              <a:t>Disrespect</a:t>
            </a:r>
          </a:p>
          <a:p>
            <a:pPr>
              <a:lnSpc>
                <a:spcPct val="150000"/>
              </a:lnSpc>
              <a:defRPr/>
            </a:pPr>
            <a:r>
              <a:rPr lang="en-US" sz="1800" dirty="0">
                <a:latin typeface="Times New Roman" panose="02020603050405020304" pitchFamily="18" charset="0"/>
                <a:cs typeface="Times New Roman" panose="02020603050405020304" pitchFamily="18" charset="0"/>
              </a:rPr>
              <a:t>Indecision </a:t>
            </a:r>
          </a:p>
          <a:p>
            <a:pPr>
              <a:lnSpc>
                <a:spcPct val="150000"/>
              </a:lnSpc>
              <a:defRPr/>
            </a:pPr>
            <a:r>
              <a:rPr lang="en-US" sz="1800" dirty="0">
                <a:latin typeface="Times New Roman" panose="02020603050405020304" pitchFamily="18" charset="0"/>
                <a:cs typeface="Times New Roman" panose="02020603050405020304" pitchFamily="18" charset="0"/>
              </a:rPr>
              <a:t>Arrogance  </a:t>
            </a:r>
          </a:p>
          <a:p>
            <a:pPr>
              <a:lnSpc>
                <a:spcPct val="150000"/>
              </a:lnSpc>
              <a:defRPr/>
            </a:pPr>
            <a:r>
              <a:rPr lang="en-US" sz="1800" dirty="0">
                <a:latin typeface="Times New Roman" panose="02020603050405020304" pitchFamily="18" charset="0"/>
                <a:cs typeface="Times New Roman" panose="02020603050405020304" pitchFamily="18" charset="0"/>
              </a:rPr>
              <a:t>Greed </a:t>
            </a:r>
          </a:p>
          <a:p>
            <a:pPr>
              <a:lnSpc>
                <a:spcPct val="150000"/>
              </a:lnSpc>
              <a:defRPr/>
            </a:pPr>
            <a:r>
              <a:rPr lang="en-US" sz="1800" dirty="0">
                <a:latin typeface="Times New Roman" panose="02020603050405020304" pitchFamily="18" charset="0"/>
                <a:cs typeface="Times New Roman" panose="02020603050405020304" pitchFamily="18" charset="0"/>
              </a:rPr>
              <a:t>Non-communication </a:t>
            </a:r>
          </a:p>
          <a:p>
            <a:pPr>
              <a:lnSpc>
                <a:spcPct val="150000"/>
              </a:lnSpc>
              <a:defRPr/>
            </a:pPr>
            <a:r>
              <a:rPr lang="en-US" sz="1800" dirty="0">
                <a:latin typeface="Times New Roman" panose="02020603050405020304" pitchFamily="18" charset="0"/>
                <a:cs typeface="Times New Roman" panose="02020603050405020304" pitchFamily="18" charset="0"/>
              </a:rPr>
              <a:t>Assumptions</a:t>
            </a:r>
          </a:p>
          <a:p>
            <a:pPr>
              <a:lnSpc>
                <a:spcPct val="150000"/>
              </a:lnSpc>
              <a:defRPr/>
            </a:pPr>
            <a:r>
              <a:rPr lang="en-US" sz="1800" dirty="0">
                <a:latin typeface="Times New Roman" panose="02020603050405020304" pitchFamily="18" charset="0"/>
                <a:cs typeface="Times New Roman" panose="02020603050405020304" pitchFamily="18" charset="0"/>
              </a:rPr>
              <a:t>Accountability</a:t>
            </a:r>
          </a:p>
          <a:p>
            <a:pPr>
              <a:lnSpc>
                <a:spcPct val="150000"/>
              </a:lnSpc>
              <a:defRPr/>
            </a:pPr>
            <a:r>
              <a:rPr lang="en-US" sz="1800" dirty="0">
                <a:latin typeface="Times New Roman" panose="02020603050405020304" pitchFamily="18" charset="0"/>
                <a:cs typeface="Times New Roman" panose="02020603050405020304" pitchFamily="18" charset="0"/>
              </a:rPr>
              <a:t>Transparency</a:t>
            </a:r>
          </a:p>
          <a:p>
            <a:pPr>
              <a:lnSpc>
                <a:spcPct val="150000"/>
              </a:lnSpc>
              <a:defRPr/>
            </a:pPr>
            <a:r>
              <a:rPr lang="en-US" sz="1800" dirty="0">
                <a:latin typeface="Times New Roman" panose="02020603050405020304" pitchFamily="18" charset="0"/>
                <a:cs typeface="Times New Roman" panose="02020603050405020304" pitchFamily="18" charset="0"/>
              </a:rPr>
              <a:t>Compensation</a:t>
            </a:r>
          </a:p>
        </p:txBody>
      </p:sp>
    </p:spTree>
    <p:extLst>
      <p:ext uri="{BB962C8B-B14F-4D97-AF65-F5344CB8AC3E}">
        <p14:creationId xmlns:p14="http://schemas.microsoft.com/office/powerpoint/2010/main" val="41525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2819400"/>
            <a:ext cx="7620000" cy="1981200"/>
          </a:xfrm>
        </p:spPr>
        <p:txBody>
          <a:bodyPr/>
          <a:lstStyle/>
          <a:p>
            <a:pPr algn="ctr"/>
            <a:br>
              <a:rPr lang="en-US" dirty="0"/>
            </a:br>
            <a:r>
              <a:rPr lang="en-US" sz="3600" dirty="0">
                <a:latin typeface="Times New Roman" panose="02020603050405020304" pitchFamily="18" charset="0"/>
                <a:cs typeface="Times New Roman" panose="02020603050405020304" pitchFamily="18" charset="0"/>
              </a:rPr>
              <a:t>ethics</a:t>
            </a:r>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7</a:t>
            </a:r>
          </a:p>
        </p:txBody>
      </p:sp>
    </p:spTree>
    <p:extLst>
      <p:ext uri="{BB962C8B-B14F-4D97-AF65-F5344CB8AC3E}">
        <p14:creationId xmlns:p14="http://schemas.microsoft.com/office/powerpoint/2010/main" val="585947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2057400"/>
          </a:xfrm>
        </p:spPr>
        <p:txBody>
          <a:bodyPr/>
          <a:lstStyle/>
          <a:p>
            <a:pPr algn="ctr"/>
            <a:r>
              <a:rPr lang="en-US" sz="3600" dirty="0">
                <a:latin typeface="Times New Roman" panose="02020603050405020304" pitchFamily="18" charset="0"/>
                <a:cs typeface="Times New Roman" panose="02020603050405020304" pitchFamily="18" charset="0"/>
              </a:rPr>
              <a:t>Implementing an Effective Corporate Ethics Policy </a:t>
            </a:r>
            <a:r>
              <a:rPr lang="en-US" sz="3600" dirty="0"/>
              <a:t> </a:t>
            </a:r>
          </a:p>
        </p:txBody>
      </p:sp>
      <p:sp>
        <p:nvSpPr>
          <p:cNvPr id="3" name="Content Placeholder 2"/>
          <p:cNvSpPr>
            <a:spLocks noGrp="1"/>
          </p:cNvSpPr>
          <p:nvPr>
            <p:ph idx="1"/>
          </p:nvPr>
        </p:nvSpPr>
        <p:spPr>
          <a:xfrm>
            <a:off x="76200" y="1981200"/>
            <a:ext cx="8839200" cy="4038600"/>
          </a:xfrm>
        </p:spPr>
        <p:txBody>
          <a:bodyPr/>
          <a:lstStyle/>
          <a:p>
            <a:pPr marL="514350" indent="-514350">
              <a:lnSpc>
                <a:spcPct val="200000"/>
              </a:lnSpc>
              <a:buAutoNum type="arabicPeriod"/>
            </a:pPr>
            <a:r>
              <a:rPr lang="en-US" sz="1800" dirty="0">
                <a:latin typeface="Times New Roman" panose="02020603050405020304" pitchFamily="18" charset="0"/>
                <a:cs typeface="Times New Roman" panose="02020603050405020304" pitchFamily="18" charset="0"/>
              </a:rPr>
              <a:t>Code of ethics</a:t>
            </a:r>
          </a:p>
          <a:p>
            <a:pPr marL="514350" indent="-514350">
              <a:lnSpc>
                <a:spcPct val="200000"/>
              </a:lnSpc>
              <a:buAutoNum type="arabicPeriod"/>
            </a:pPr>
            <a:r>
              <a:rPr lang="en-US" sz="1800" dirty="0">
                <a:latin typeface="Times New Roman" panose="02020603050405020304" pitchFamily="18" charset="0"/>
                <a:cs typeface="Times New Roman" panose="02020603050405020304" pitchFamily="18" charset="0"/>
              </a:rPr>
              <a:t>Communication and awareness</a:t>
            </a:r>
          </a:p>
          <a:p>
            <a:pPr marL="514350" indent="-514350">
              <a:lnSpc>
                <a:spcPct val="200000"/>
              </a:lnSpc>
              <a:buAutoNum type="arabicPeriod"/>
            </a:pPr>
            <a:r>
              <a:rPr lang="en-US" sz="1800" dirty="0">
                <a:latin typeface="Times New Roman" panose="02020603050405020304" pitchFamily="18" charset="0"/>
                <a:cs typeface="Times New Roman" panose="02020603050405020304" pitchFamily="18" charset="0"/>
              </a:rPr>
              <a:t>Training and reinforcement </a:t>
            </a:r>
          </a:p>
          <a:p>
            <a:pPr marL="514350" indent="-514350">
              <a:lnSpc>
                <a:spcPct val="200000"/>
              </a:lnSpc>
              <a:buAutoNum type="arabicPeriod"/>
            </a:pPr>
            <a:r>
              <a:rPr lang="en-US" sz="1800" dirty="0">
                <a:latin typeface="Times New Roman" panose="02020603050405020304" pitchFamily="18" charset="0"/>
                <a:cs typeface="Times New Roman" panose="02020603050405020304" pitchFamily="18" charset="0"/>
              </a:rPr>
              <a:t>Supporting context and culture</a:t>
            </a:r>
          </a:p>
          <a:p>
            <a:pPr marL="514350" indent="-514350">
              <a:lnSpc>
                <a:spcPct val="200000"/>
              </a:lnSpc>
              <a:buAutoNum type="arabicPeriod"/>
            </a:pPr>
            <a:r>
              <a:rPr lang="en-US" sz="1800" dirty="0">
                <a:latin typeface="Times New Roman" panose="02020603050405020304" pitchFamily="18" charset="0"/>
                <a:cs typeface="Times New Roman" panose="02020603050405020304" pitchFamily="18" charset="0"/>
              </a:rPr>
              <a:t>Monitoring and accountability </a:t>
            </a:r>
          </a:p>
          <a:p>
            <a:pPr marL="514350" indent="-514350">
              <a:lnSpc>
                <a:spcPct val="200000"/>
              </a:lnSpc>
              <a:buAutoNum type="arabicPeriod"/>
            </a:pPr>
            <a:r>
              <a:rPr lang="en-US" sz="1800" dirty="0">
                <a:latin typeface="Times New Roman" panose="02020603050405020304" pitchFamily="18" charset="0"/>
                <a:cs typeface="Times New Roman" panose="02020603050405020304" pitchFamily="18" charset="0"/>
              </a:rPr>
              <a:t>The litmus test </a:t>
            </a:r>
          </a:p>
          <a:p>
            <a:pPr marL="514350" indent="-514350">
              <a:buAutoNum type="arabicPeriod"/>
            </a:pPr>
            <a:endParaRPr lang="en-US" sz="2800" dirty="0"/>
          </a:p>
        </p:txBody>
      </p:sp>
    </p:spTree>
    <p:extLst>
      <p:ext uri="{BB962C8B-B14F-4D97-AF65-F5344CB8AC3E}">
        <p14:creationId xmlns:p14="http://schemas.microsoft.com/office/powerpoint/2010/main" val="296461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73162"/>
          </a:xfrm>
        </p:spPr>
        <p:txBody>
          <a:bodyPr/>
          <a:lstStyle/>
          <a:p>
            <a:pPr algn="ctr"/>
            <a:r>
              <a:rPr lang="en-US" sz="3600" dirty="0">
                <a:latin typeface="Times New Roman" panose="02020603050405020304" pitchFamily="18" charset="0"/>
                <a:cs typeface="Times New Roman" panose="02020603050405020304" pitchFamily="18" charset="0"/>
              </a:rPr>
              <a:t>Whistle-Blowing Program</a:t>
            </a:r>
          </a:p>
        </p:txBody>
      </p:sp>
      <p:sp>
        <p:nvSpPr>
          <p:cNvPr id="3" name="Content Placeholder 2"/>
          <p:cNvSpPr>
            <a:spLocks noGrp="1"/>
          </p:cNvSpPr>
          <p:nvPr>
            <p:ph idx="1"/>
          </p:nvPr>
        </p:nvSpPr>
        <p:spPr>
          <a:xfrm>
            <a:off x="457200" y="1828800"/>
            <a:ext cx="8229600" cy="4297363"/>
          </a:xfrm>
        </p:spPr>
        <p:txBody>
          <a:bodyPr>
            <a:normAutofit/>
          </a:bodyPr>
          <a:lstStyle/>
          <a:p>
            <a:r>
              <a:rPr lang="en-US" sz="1800" dirty="0">
                <a:latin typeface="Times New Roman" panose="02020603050405020304" pitchFamily="18" charset="0"/>
                <a:cs typeface="Times New Roman" panose="02020603050405020304" pitchFamily="18" charset="0"/>
              </a:rPr>
              <a:t>Must establish/enforce whistleblower program per Sarbanes-Oxley Act of 2002 (SOX) and Dodd-Frank Act of 2010 (DOF)</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SOX – </a:t>
            </a:r>
          </a:p>
          <a:p>
            <a:pPr lvl="1"/>
            <a:r>
              <a:rPr lang="en-US" sz="1800" dirty="0">
                <a:latin typeface="Times New Roman" panose="02020603050405020304" pitchFamily="18" charset="0"/>
                <a:cs typeface="Times New Roman" panose="02020603050405020304" pitchFamily="18" charset="0"/>
              </a:rPr>
              <a:t>confidential and anonymous submissions</a:t>
            </a:r>
          </a:p>
          <a:p>
            <a:pPr marL="457200" lvl="1"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DOF –</a:t>
            </a:r>
          </a:p>
          <a:p>
            <a:pPr lvl="1"/>
            <a:r>
              <a:rPr lang="en-US" sz="1800" dirty="0">
                <a:latin typeface="Times New Roman" panose="02020603050405020304" pitchFamily="18" charset="0"/>
                <a:cs typeface="Times New Roman" panose="02020603050405020304" pitchFamily="18" charset="0"/>
              </a:rPr>
              <a:t> protection and rewards</a:t>
            </a:r>
          </a:p>
        </p:txBody>
      </p:sp>
    </p:spTree>
    <p:extLst>
      <p:ext uri="{BB962C8B-B14F-4D97-AF65-F5344CB8AC3E}">
        <p14:creationId xmlns:p14="http://schemas.microsoft.com/office/powerpoint/2010/main" val="5514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838200"/>
          </a:xfrm>
        </p:spPr>
        <p:txBody>
          <a:bodyPr>
            <a:normAutofit/>
          </a:bodyPr>
          <a:lstStyle/>
          <a:p>
            <a:pPr algn="ctr"/>
            <a:r>
              <a:rPr lang="en-US" sz="3600" dirty="0">
                <a:latin typeface="Times New Roman" panose="02020603050405020304" pitchFamily="18" charset="0"/>
                <a:cs typeface="Times New Roman" panose="02020603050405020304" pitchFamily="18" charset="0"/>
              </a:rPr>
              <a:t>SEC Whistleblower Rules</a:t>
            </a:r>
          </a:p>
        </p:txBody>
      </p:sp>
      <p:sp>
        <p:nvSpPr>
          <p:cNvPr id="3" name="Content Placeholder 2"/>
          <p:cNvSpPr>
            <a:spLocks noGrp="1"/>
          </p:cNvSpPr>
          <p:nvPr>
            <p:ph idx="1"/>
          </p:nvPr>
        </p:nvSpPr>
        <p:spPr>
          <a:xfrm>
            <a:off x="457200" y="1524000"/>
            <a:ext cx="8229600" cy="4602163"/>
          </a:xfrm>
        </p:spPr>
        <p:txBody>
          <a:bodyPr/>
          <a:lstStyle/>
          <a:p>
            <a:pPr>
              <a:lnSpc>
                <a:spcPct val="200000"/>
              </a:lnSpc>
            </a:pPr>
            <a:r>
              <a:rPr lang="en-US" sz="1800" dirty="0">
                <a:latin typeface="Times New Roman" panose="02020603050405020304" pitchFamily="18" charset="0"/>
                <a:cs typeface="Times New Roman" panose="02020603050405020304" pitchFamily="18" charset="0"/>
              </a:rPr>
              <a:t>Eligible for awards when:	</a:t>
            </a:r>
          </a:p>
          <a:p>
            <a:pPr lvl="1">
              <a:lnSpc>
                <a:spcPct val="200000"/>
              </a:lnSpc>
            </a:pPr>
            <a:r>
              <a:rPr lang="en-US" sz="1800" dirty="0">
                <a:latin typeface="Times New Roman" panose="02020603050405020304" pitchFamily="18" charset="0"/>
                <a:cs typeface="Times New Roman" panose="02020603050405020304" pitchFamily="18" charset="0"/>
              </a:rPr>
              <a:t>Information voluntary (not under subpoena)</a:t>
            </a:r>
          </a:p>
          <a:p>
            <a:pPr lvl="1">
              <a:lnSpc>
                <a:spcPct val="200000"/>
              </a:lnSpc>
            </a:pPr>
            <a:r>
              <a:rPr lang="en-US" sz="1800" dirty="0">
                <a:latin typeface="Times New Roman" panose="02020603050405020304" pitchFamily="18" charset="0"/>
                <a:cs typeface="Times New Roman" panose="02020603050405020304" pitchFamily="18" charset="0"/>
              </a:rPr>
              <a:t>Information original and not public</a:t>
            </a:r>
          </a:p>
          <a:p>
            <a:pPr lvl="1">
              <a:lnSpc>
                <a:spcPct val="200000"/>
              </a:lnSpc>
            </a:pPr>
            <a:r>
              <a:rPr lang="en-US" sz="1800" dirty="0">
                <a:latin typeface="Times New Roman" panose="02020603050405020304" pitchFamily="18" charset="0"/>
                <a:cs typeface="Times New Roman" panose="02020603050405020304" pitchFamily="18" charset="0"/>
              </a:rPr>
              <a:t>Information leads to enforcement of action</a:t>
            </a:r>
          </a:p>
          <a:p>
            <a:pPr lvl="1">
              <a:lnSpc>
                <a:spcPct val="200000"/>
              </a:lnSpc>
            </a:pPr>
            <a:r>
              <a:rPr lang="en-US" sz="1800" dirty="0">
                <a:latin typeface="Times New Roman" panose="02020603050405020304" pitchFamily="18" charset="0"/>
                <a:cs typeface="Times New Roman" panose="02020603050405020304" pitchFamily="18" charset="0"/>
              </a:rPr>
              <a:t>Whistleblower complied with procedures</a:t>
            </a:r>
          </a:p>
          <a:p>
            <a:pPr lvl="1">
              <a:lnSpc>
                <a:spcPct val="200000"/>
              </a:lnSpc>
            </a:pPr>
            <a:r>
              <a:rPr lang="en-US" sz="1800" dirty="0">
                <a:latin typeface="Times New Roman" panose="02020603050405020304" pitchFamily="18" charset="0"/>
                <a:cs typeface="Times New Roman" panose="02020603050405020304" pitchFamily="18" charset="0"/>
              </a:rPr>
              <a:t>Information true and correct</a:t>
            </a:r>
          </a:p>
        </p:txBody>
      </p:sp>
    </p:spTree>
    <p:extLst>
      <p:ext uri="{BB962C8B-B14F-4D97-AF65-F5344CB8AC3E}">
        <p14:creationId xmlns:p14="http://schemas.microsoft.com/office/powerpoint/2010/main" val="90945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915400" cy="2438400"/>
          </a:xfrm>
        </p:spPr>
        <p:txBody>
          <a:bodyPr>
            <a:noAutofit/>
          </a:bodyPr>
          <a:lstStyle/>
          <a:p>
            <a:pPr algn="ctr"/>
            <a:r>
              <a:rPr lang="en-US" sz="3600" dirty="0">
                <a:latin typeface="Times New Roman" panose="02020603050405020304" pitchFamily="18" charset="0"/>
                <a:cs typeface="Times New Roman" panose="02020603050405020304" pitchFamily="18" charset="0"/>
              </a:rPr>
              <a:t>Best Practices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of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Whistle Blowing Programs</a:t>
            </a:r>
          </a:p>
        </p:txBody>
      </p:sp>
      <p:sp>
        <p:nvSpPr>
          <p:cNvPr id="3" name="Content Placeholder 2"/>
          <p:cNvSpPr>
            <a:spLocks noGrp="1"/>
          </p:cNvSpPr>
          <p:nvPr>
            <p:ph idx="1"/>
          </p:nvPr>
        </p:nvSpPr>
        <p:spPr>
          <a:xfrm>
            <a:off x="457200" y="2438400"/>
            <a:ext cx="8229600" cy="3687763"/>
          </a:xfrm>
        </p:spPr>
        <p:txBody>
          <a:bodyPr/>
          <a:lstStyle/>
          <a:p>
            <a:r>
              <a:rPr lang="en-US" sz="1800" dirty="0">
                <a:latin typeface="Times New Roman" panose="02020603050405020304" pitchFamily="18" charset="0"/>
                <a:cs typeface="Times New Roman" panose="02020603050405020304" pitchFamily="18" charset="0"/>
              </a:rPr>
              <a:t>Establish effective internal program</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Create tone at the top to come forward</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Communicate with employees</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Educate managers about anti-retaliation</a:t>
            </a:r>
          </a:p>
        </p:txBody>
      </p:sp>
    </p:spTree>
    <p:extLst>
      <p:ext uri="{BB962C8B-B14F-4D97-AF65-F5344CB8AC3E}">
        <p14:creationId xmlns:p14="http://schemas.microsoft.com/office/powerpoint/2010/main" val="337652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667000"/>
            <a:ext cx="7620000" cy="2362200"/>
          </a:xfrm>
        </p:spPr>
        <p:txBody>
          <a:bodyPr/>
          <a:lstStyle/>
          <a:p>
            <a:pPr algn="ctr"/>
            <a:br>
              <a:rPr lang="en-US" dirty="0"/>
            </a:br>
            <a:r>
              <a:rPr lang="en-US" sz="3600" dirty="0">
                <a:latin typeface="Times New Roman" panose="02020603050405020304" pitchFamily="18" charset="0"/>
                <a:cs typeface="Times New Roman" panose="02020603050405020304" pitchFamily="18" charset="0"/>
              </a:rPr>
              <a:t>Convergence in corporate governance</a:t>
            </a:r>
            <a:br>
              <a:rPr lang="en-US" dirty="0"/>
            </a:br>
            <a:endParaRPr lang="en-US" dirty="0"/>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8</a:t>
            </a:r>
          </a:p>
        </p:txBody>
      </p:sp>
    </p:spTree>
    <p:extLst>
      <p:ext uri="{BB962C8B-B14F-4D97-AF65-F5344CB8AC3E}">
        <p14:creationId xmlns:p14="http://schemas.microsoft.com/office/powerpoint/2010/main" val="1986821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533400" y="381001"/>
            <a:ext cx="8062912" cy="990600"/>
          </a:xfrm>
          <a:noFill/>
        </p:spPr>
        <p:txBody>
          <a:bodyPr>
            <a:normAutofit/>
          </a:bodyPr>
          <a:lstStyle/>
          <a:p>
            <a:pPr algn="ctr"/>
            <a:r>
              <a:rPr lang="en-US" sz="3600" dirty="0">
                <a:solidFill>
                  <a:schemeClr val="tx1"/>
                </a:solidFill>
                <a:latin typeface="Times New Roman" panose="02020603050405020304" pitchFamily="18" charset="0"/>
                <a:cs typeface="Times New Roman" panose="02020603050405020304" pitchFamily="18" charset="0"/>
              </a:rPr>
              <a:t>Convergence in Corporate Governance </a:t>
            </a:r>
          </a:p>
        </p:txBody>
      </p:sp>
      <p:sp>
        <p:nvSpPr>
          <p:cNvPr id="3" name="Subtitle 2"/>
          <p:cNvSpPr>
            <a:spLocks noGrp="1"/>
          </p:cNvSpPr>
          <p:nvPr>
            <p:ph type="subTitle" idx="1"/>
          </p:nvPr>
        </p:nvSpPr>
        <p:spPr>
          <a:xfrm>
            <a:off x="297656" y="1219200"/>
            <a:ext cx="8534400" cy="5181599"/>
          </a:xfrm>
        </p:spPr>
        <p:txBody>
          <a:bodyPr>
            <a:normAutofit/>
          </a:bodyPr>
          <a:lstStyle/>
          <a:p>
            <a:pPr algn="just"/>
            <a:endParaRPr lang="en-US" sz="1800" dirty="0">
              <a:latin typeface="Arial Black" pitchFamily="34" charset="0"/>
            </a:endParaRP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The majority of directors must be independent, nonexecutive directors</a:t>
            </a: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Members of the audit, compensation, and nomination committees must be independent</a:t>
            </a: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Nonexecutive, independent directors do not receive compensation or fees other than their director fees </a:t>
            </a: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The audit committee, composed of truly independent directors, oversees financial reporting, internal controls, and audit activities </a:t>
            </a: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The audit committee is directly responsible for the appointment, retention, and compensation of the external auditor</a:t>
            </a: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Internal control reporting</a:t>
            </a:r>
          </a:p>
          <a:p>
            <a:pPr marL="285750" indent="-285750" algn="just">
              <a:lnSpc>
                <a:spcPct val="150000"/>
              </a:lnSpc>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Public Oversight Board</a:t>
            </a:r>
          </a:p>
        </p:txBody>
      </p:sp>
    </p:spTree>
    <p:extLst>
      <p:ext uri="{BB962C8B-B14F-4D97-AF65-F5344CB8AC3E}">
        <p14:creationId xmlns:p14="http://schemas.microsoft.com/office/powerpoint/2010/main" val="3940089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DC54332-25C8-430F-B27B-F0AFF4562B91}"/>
              </a:ext>
            </a:extLst>
          </p:cNvPr>
          <p:cNvSpPr>
            <a:spLocks noGrp="1" noChangeArrowheads="1"/>
          </p:cNvSpPr>
          <p:nvPr>
            <p:ph type="title"/>
          </p:nvPr>
        </p:nvSpPr>
        <p:spPr>
          <a:xfrm>
            <a:off x="228600" y="304800"/>
            <a:ext cx="8686800" cy="1371600"/>
          </a:xfrm>
        </p:spPr>
        <p:txBody>
          <a:bodyPr/>
          <a:lstStyle/>
          <a:p>
            <a:r>
              <a:rPr lang="en-US" altLang="en-US" sz="2400"/>
              <a:t>Audit Committee Book</a:t>
            </a:r>
            <a:br>
              <a:rPr lang="en-US" altLang="en-US" sz="2400"/>
            </a:br>
            <a:r>
              <a:rPr lang="en-US" altLang="en-US" sz="2400"/>
              <a:t>Zabihollah Rezaee</a:t>
            </a:r>
            <a:br>
              <a:rPr lang="en-US" altLang="en-US" sz="2400"/>
            </a:br>
            <a:r>
              <a:rPr lang="en-US" altLang="en-US" sz="2400"/>
              <a:t>Business Expert Press</a:t>
            </a:r>
            <a:br>
              <a:rPr lang="en-US" altLang="en-US" sz="2400"/>
            </a:br>
            <a:r>
              <a:rPr lang="en-US" altLang="en-US" sz="2400"/>
              <a:t>July 2016</a:t>
            </a:r>
          </a:p>
        </p:txBody>
      </p:sp>
      <p:pic>
        <p:nvPicPr>
          <p:cNvPr id="17411" name="Content Placeholder 3">
            <a:extLst>
              <a:ext uri="{FF2B5EF4-FFF2-40B4-BE49-F238E27FC236}">
                <a16:creationId xmlns:a16="http://schemas.microsoft.com/office/drawing/2014/main" id="{C269795F-BB1F-43E2-938D-8E04CA877E4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28600" y="1676400"/>
            <a:ext cx="1246188" cy="4419600"/>
          </a:xfrm>
        </p:spPr>
      </p:pic>
      <p:sp>
        <p:nvSpPr>
          <p:cNvPr id="17412" name="TextBox 5">
            <a:extLst>
              <a:ext uri="{FF2B5EF4-FFF2-40B4-BE49-F238E27FC236}">
                <a16:creationId xmlns:a16="http://schemas.microsoft.com/office/drawing/2014/main" id="{B27CF6ED-0905-4AB5-8642-82A58AFBA70C}"/>
              </a:ext>
            </a:extLst>
          </p:cNvPr>
          <p:cNvSpPr txBox="1">
            <a:spLocks noChangeArrowheads="1"/>
          </p:cNvSpPr>
          <p:nvPr/>
        </p:nvSpPr>
        <p:spPr bwMode="auto">
          <a:xfrm>
            <a:off x="1676400" y="1981200"/>
            <a:ext cx="6096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p>
          <a:p>
            <a:pPr>
              <a:spcBef>
                <a:spcPct val="0"/>
              </a:spcBef>
              <a:buFontTx/>
              <a:buNone/>
            </a:pPr>
            <a:endParaRPr lang="en-US" altLang="en-US" sz="1800"/>
          </a:p>
          <a:p>
            <a:pPr>
              <a:spcBef>
                <a:spcPct val="0"/>
              </a:spcBef>
              <a:buFontTx/>
              <a:buNone/>
            </a:pPr>
            <a:r>
              <a:rPr lang="en-US" altLang="en-US" sz="1800"/>
              <a:t> </a:t>
            </a:r>
            <a:r>
              <a:rPr lang="en-US" altLang="en-US" sz="1800" b="1"/>
              <a:t>Audit Committee Formation in the Aftermath of the 2007–2009 Global Financial Crisis, Volume I </a:t>
            </a:r>
            <a:endParaRPr lang="en-US" altLang="en-US" sz="1800"/>
          </a:p>
          <a:p>
            <a:pPr>
              <a:spcBef>
                <a:spcPct val="0"/>
              </a:spcBef>
              <a:buFontTx/>
              <a:buNone/>
            </a:pPr>
            <a:r>
              <a:rPr lang="en-US" altLang="en-US" sz="1800" i="1"/>
              <a:t>Structure and Roles </a:t>
            </a:r>
            <a:endParaRPr lang="en-US" altLang="en-US" sz="1800"/>
          </a:p>
          <a:p>
            <a:pPr>
              <a:spcBef>
                <a:spcPct val="0"/>
              </a:spcBef>
              <a:buFontTx/>
              <a:buNone/>
            </a:pPr>
            <a:endParaRPr lang="en-US" altLang="en-US" sz="1800"/>
          </a:p>
          <a:p>
            <a:pPr>
              <a:spcBef>
                <a:spcPct val="0"/>
              </a:spcBef>
              <a:buFontTx/>
              <a:buNone/>
            </a:pPr>
            <a:r>
              <a:rPr lang="en-US" altLang="en-US" sz="1800"/>
              <a:t> </a:t>
            </a:r>
            <a:r>
              <a:rPr lang="en-US" altLang="en-US" sz="1800" b="1"/>
              <a:t>Audit Committee Formation in the Aftermath of the 2007–2009 Global Financial Crisis, Volume II </a:t>
            </a:r>
            <a:endParaRPr lang="en-US" altLang="en-US" sz="1800"/>
          </a:p>
          <a:p>
            <a:pPr>
              <a:spcBef>
                <a:spcPct val="0"/>
              </a:spcBef>
              <a:buFontTx/>
              <a:buNone/>
            </a:pPr>
            <a:r>
              <a:rPr lang="en-US" altLang="en-US" sz="1800" i="1"/>
              <a:t>Responsibilities and Sustainability </a:t>
            </a:r>
          </a:p>
          <a:p>
            <a:pPr>
              <a:spcBef>
                <a:spcPct val="0"/>
              </a:spcBef>
              <a:buFontTx/>
              <a:buNone/>
            </a:pPr>
            <a:endParaRPr lang="en-US" altLang="en-US" sz="1800"/>
          </a:p>
          <a:p>
            <a:pPr>
              <a:spcBef>
                <a:spcPct val="0"/>
              </a:spcBef>
              <a:buFontTx/>
              <a:buNone/>
            </a:pPr>
            <a:endParaRPr lang="en-US" altLang="en-US" sz="1800"/>
          </a:p>
          <a:p>
            <a:pPr>
              <a:spcBef>
                <a:spcPct val="0"/>
              </a:spcBef>
              <a:buFontTx/>
              <a:buNone/>
            </a:pPr>
            <a:r>
              <a:rPr lang="en-US" altLang="en-US" sz="1800"/>
              <a:t> </a:t>
            </a:r>
            <a:r>
              <a:rPr lang="en-US" altLang="en-US" sz="1800" b="1"/>
              <a:t>Audit Committee Formation in the Aftermath of the 2007–2009 Global Financial Crisis, Volume III </a:t>
            </a:r>
            <a:endParaRPr lang="en-US" altLang="en-US" sz="1800"/>
          </a:p>
          <a:p>
            <a:pPr>
              <a:spcBef>
                <a:spcPct val="0"/>
              </a:spcBef>
              <a:buFontTx/>
              <a:buNone/>
            </a:pPr>
            <a:r>
              <a:rPr lang="en-US" altLang="en-US" sz="1800" i="1"/>
              <a:t>Emerging Issues </a:t>
            </a:r>
            <a:endParaRPr lang="en-US" altLang="en-US"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latin typeface="Times New Roman" panose="02020603050405020304" pitchFamily="18" charset="0"/>
                <a:cs typeface="Times New Roman" panose="02020603050405020304" pitchFamily="18" charset="0"/>
              </a:rPr>
              <a:t>Differences?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24289838"/>
              </p:ext>
            </p:extLst>
          </p:nvPr>
        </p:nvGraphicFramePr>
        <p:xfrm>
          <a:off x="914400" y="1752600"/>
          <a:ext cx="7391400" cy="3917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638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0544" y="304801"/>
            <a:ext cx="8062912" cy="1371599"/>
          </a:xfrm>
          <a:noFill/>
        </p:spPr>
        <p:txBody>
          <a:bodyPr>
            <a:noAutofit/>
          </a:bodyPr>
          <a:lstStyle/>
          <a:p>
            <a:pPr algn="ctr"/>
            <a:r>
              <a:rPr lang="en-US" sz="3600" dirty="0">
                <a:solidFill>
                  <a:schemeClr val="tx1"/>
                </a:solidFill>
                <a:latin typeface="Times New Roman" panose="02020603050405020304" pitchFamily="18" charset="0"/>
                <a:cs typeface="Times New Roman" panose="02020603050405020304" pitchFamily="18" charset="0"/>
              </a:rPr>
              <a:t>UK Corporate Governance vs. U.S. Corporate Governance</a:t>
            </a:r>
          </a:p>
        </p:txBody>
      </p:sp>
      <p:sp>
        <p:nvSpPr>
          <p:cNvPr id="3" name="Subtitle 2"/>
          <p:cNvSpPr>
            <a:spLocks noGrp="1"/>
          </p:cNvSpPr>
          <p:nvPr>
            <p:ph type="subTitle" idx="1"/>
          </p:nvPr>
        </p:nvSpPr>
        <p:spPr>
          <a:xfrm>
            <a:off x="540544" y="2250280"/>
            <a:ext cx="8062912" cy="4302920"/>
          </a:xfrm>
        </p:spPr>
        <p:txBody>
          <a:bodyPr>
            <a:normAutofit/>
          </a:bodyPr>
          <a:lstStyle/>
          <a:p>
            <a:pPr algn="just"/>
            <a:endParaRPr lang="en-US" sz="1800" dirty="0">
              <a:latin typeface="Arial Black" pitchFamily="34" charset="0"/>
            </a:endParaRPr>
          </a:p>
          <a:p>
            <a:pPr algn="just"/>
            <a:endParaRPr lang="en-US" sz="1800" dirty="0">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4180353"/>
              </p:ext>
            </p:extLst>
          </p:nvPr>
        </p:nvGraphicFramePr>
        <p:xfrm>
          <a:off x="540544" y="1828800"/>
          <a:ext cx="8077200" cy="426720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1422400">
                <a:tc>
                  <a:txBody>
                    <a:bodyPr/>
                    <a:lstStyle/>
                    <a:p>
                      <a:pPr algn="ctr"/>
                      <a:r>
                        <a:rPr lang="en-US" b="1" dirty="0">
                          <a:solidFill>
                            <a:schemeClr val="bg1"/>
                          </a:solidFill>
                          <a:latin typeface="+mj-lt"/>
                        </a:rPr>
                        <a:t>Board U.S.: </a:t>
                      </a:r>
                      <a:r>
                        <a:rPr lang="en-US" b="0" dirty="0">
                          <a:solidFill>
                            <a:schemeClr val="bg1"/>
                          </a:solidFill>
                          <a:latin typeface="+mj-lt"/>
                        </a:rPr>
                        <a:t>board’s</a:t>
                      </a:r>
                      <a:r>
                        <a:rPr lang="en-US" b="0" baseline="0" dirty="0">
                          <a:solidFill>
                            <a:schemeClr val="bg1"/>
                          </a:solidFill>
                          <a:latin typeface="+mj-lt"/>
                        </a:rPr>
                        <a:t> oversight function separated from management managerial function </a:t>
                      </a:r>
                      <a:endParaRPr lang="en-US" b="0" dirty="0">
                        <a:solidFill>
                          <a:schemeClr val="bg1"/>
                        </a:solidFill>
                        <a:latin typeface="+mj-lt"/>
                      </a:endParaRPr>
                    </a:p>
                  </a:txBody>
                  <a:tcPr/>
                </a:tc>
                <a:tc>
                  <a:txBody>
                    <a:bodyPr/>
                    <a:lstStyle/>
                    <a:p>
                      <a:pPr algn="ctr"/>
                      <a:r>
                        <a:rPr lang="en-US" b="1" dirty="0">
                          <a:solidFill>
                            <a:schemeClr val="bg1"/>
                          </a:solidFill>
                          <a:latin typeface="+mj-lt"/>
                        </a:rPr>
                        <a:t>Board U.K.: </a:t>
                      </a:r>
                      <a:r>
                        <a:rPr lang="en-US" b="0" dirty="0">
                          <a:solidFill>
                            <a:schemeClr val="bg1"/>
                          </a:solidFill>
                          <a:latin typeface="+mj-lt"/>
                        </a:rPr>
                        <a:t>board</a:t>
                      </a:r>
                      <a:r>
                        <a:rPr lang="en-US" b="0" baseline="0" dirty="0">
                          <a:solidFill>
                            <a:schemeClr val="bg1"/>
                          </a:solidFill>
                          <a:latin typeface="+mj-lt"/>
                        </a:rPr>
                        <a:t> ,on the contrary,</a:t>
                      </a:r>
                    </a:p>
                    <a:p>
                      <a:pPr algn="ctr"/>
                      <a:r>
                        <a:rPr lang="en-US" b="0" baseline="0" dirty="0">
                          <a:solidFill>
                            <a:schemeClr val="bg1"/>
                          </a:solidFill>
                          <a:latin typeface="+mj-lt"/>
                        </a:rPr>
                        <a:t>is responsible for the preparation of financial statements and internal controls. </a:t>
                      </a:r>
                      <a:endParaRPr lang="en-US" b="0" dirty="0">
                        <a:solidFill>
                          <a:schemeClr val="bg1"/>
                        </a:solidFill>
                        <a:latin typeface="+mj-lt"/>
                      </a:endParaRPr>
                    </a:p>
                  </a:txBody>
                  <a:tcPr/>
                </a:tc>
                <a:extLst>
                  <a:ext uri="{0D108BD9-81ED-4DB2-BD59-A6C34878D82A}">
                    <a16:rowId xmlns:a16="http://schemas.microsoft.com/office/drawing/2014/main" val="10000"/>
                  </a:ext>
                </a:extLst>
              </a:tr>
              <a:tr h="1422400">
                <a:tc>
                  <a:txBody>
                    <a:bodyPr/>
                    <a:lstStyle/>
                    <a:p>
                      <a:pPr algn="ctr"/>
                      <a:r>
                        <a:rPr lang="en-US" b="1" dirty="0"/>
                        <a:t>CEO: </a:t>
                      </a:r>
                      <a:r>
                        <a:rPr lang="en-US" baseline="0" dirty="0"/>
                        <a:t>can assume position as a chairman of the board </a:t>
                      </a:r>
                      <a:endParaRPr lang="en-US" dirty="0"/>
                    </a:p>
                  </a:txBody>
                  <a:tcPr/>
                </a:tc>
                <a:tc>
                  <a:txBody>
                    <a:bodyPr/>
                    <a:lstStyle/>
                    <a:p>
                      <a:pPr algn="ctr"/>
                      <a:r>
                        <a:rPr lang="en-US" b="1" dirty="0"/>
                        <a:t>CEO: </a:t>
                      </a:r>
                      <a:r>
                        <a:rPr lang="en-US" dirty="0"/>
                        <a:t>cannot assume the position as</a:t>
                      </a:r>
                      <a:r>
                        <a:rPr lang="en-US" baseline="0" dirty="0"/>
                        <a:t> a chairman of the board </a:t>
                      </a:r>
                      <a:endParaRPr lang="en-US" dirty="0"/>
                    </a:p>
                  </a:txBody>
                  <a:tcPr/>
                </a:tc>
                <a:extLst>
                  <a:ext uri="{0D108BD9-81ED-4DB2-BD59-A6C34878D82A}">
                    <a16:rowId xmlns:a16="http://schemas.microsoft.com/office/drawing/2014/main" val="10001"/>
                  </a:ext>
                </a:extLst>
              </a:tr>
              <a:tr h="1422400">
                <a:tc>
                  <a:txBody>
                    <a:bodyPr/>
                    <a:lstStyle/>
                    <a:p>
                      <a:pPr algn="ctr"/>
                      <a:r>
                        <a:rPr lang="en-US" b="1" dirty="0"/>
                        <a:t>Approach</a:t>
                      </a:r>
                      <a:r>
                        <a:rPr lang="en-US" b="0" dirty="0"/>
                        <a:t>:</a:t>
                      </a:r>
                      <a:r>
                        <a:rPr lang="en-US" b="0" baseline="0" dirty="0"/>
                        <a:t> less flexible approach</a:t>
                      </a:r>
                    </a:p>
                    <a:p>
                      <a:pPr algn="ctr"/>
                      <a:endParaRPr lang="en-US" b="0" baseline="0" dirty="0"/>
                    </a:p>
                    <a:p>
                      <a:pPr algn="ctr"/>
                      <a:r>
                        <a:rPr lang="en-US" b="0" baseline="0" dirty="0"/>
                        <a:t>Director Election: Plurality </a:t>
                      </a:r>
                    </a:p>
                  </a:txBody>
                  <a:tcPr/>
                </a:tc>
                <a:tc>
                  <a:txBody>
                    <a:bodyPr/>
                    <a:lstStyle/>
                    <a:p>
                      <a:pPr algn="ctr"/>
                      <a:r>
                        <a:rPr lang="en-US" b="1" dirty="0"/>
                        <a:t>Approach:</a:t>
                      </a:r>
                      <a:r>
                        <a:rPr lang="en-US" dirty="0"/>
                        <a:t> more</a:t>
                      </a:r>
                      <a:r>
                        <a:rPr lang="en-US" baseline="0" dirty="0"/>
                        <a:t> principle based, </a:t>
                      </a:r>
                      <a:r>
                        <a:rPr kumimoji="0" lang="en-US" sz="1800" kern="1200" baseline="0" dirty="0">
                          <a:solidFill>
                            <a:schemeClr val="dk1"/>
                          </a:solidFill>
                          <a:latin typeface="+mn-lt"/>
                          <a:ea typeface="+mn-ea"/>
                          <a:cs typeface="+mn-cs"/>
                        </a:rPr>
                        <a:t>which requires companies to “comply or explain why not”</a:t>
                      </a:r>
                    </a:p>
                    <a:p>
                      <a:pPr algn="ctr"/>
                      <a:r>
                        <a:rPr kumimoji="0" lang="en-US" sz="1800" kern="1200" baseline="0" dirty="0">
                          <a:solidFill>
                            <a:schemeClr val="dk1"/>
                          </a:solidFill>
                          <a:latin typeface="+mn-lt"/>
                          <a:ea typeface="+mn-ea"/>
                          <a:cs typeface="+mn-cs"/>
                        </a:rPr>
                        <a:t>Director Election: Majority</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82061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7882-F498-4040-B6BD-AA82C0157F8B}"/>
              </a:ext>
            </a:extLst>
          </p:cNvPr>
          <p:cNvSpPr>
            <a:spLocks noGrp="1"/>
          </p:cNvSpPr>
          <p:nvPr>
            <p:ph type="title"/>
          </p:nvPr>
        </p:nvSpPr>
        <p:spPr>
          <a:xfrm>
            <a:off x="228600" y="304800"/>
            <a:ext cx="8686800" cy="1143000"/>
          </a:xfrm>
        </p:spPr>
        <p:txBody>
          <a:bodyPr/>
          <a:lstStyle/>
          <a:p>
            <a:pPr algn="ct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Comparison of Functions of the Traditional Corporate Governance and the New Stakeholder Governance (pre-and post-COVID-19 Pandemic)</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4" name="Content Placeholder 3">
            <a:extLst>
              <a:ext uri="{FF2B5EF4-FFF2-40B4-BE49-F238E27FC236}">
                <a16:creationId xmlns:a16="http://schemas.microsoft.com/office/drawing/2014/main" id="{DE4A771F-5888-4DA9-A262-09FD5B47D571}"/>
              </a:ext>
            </a:extLst>
          </p:cNvPr>
          <p:cNvGraphicFramePr>
            <a:graphicFrameLocks noGrp="1"/>
          </p:cNvGraphicFramePr>
          <p:nvPr>
            <p:ph idx="1"/>
            <p:extLst>
              <p:ext uri="{D42A27DB-BD31-4B8C-83A1-F6EECF244321}">
                <p14:modId xmlns:p14="http://schemas.microsoft.com/office/powerpoint/2010/main" val="3994069941"/>
              </p:ext>
            </p:extLst>
          </p:nvPr>
        </p:nvGraphicFramePr>
        <p:xfrm>
          <a:off x="533400" y="914400"/>
          <a:ext cx="8229600" cy="5257800"/>
        </p:xfrm>
        <a:graphic>
          <a:graphicData uri="http://schemas.openxmlformats.org/drawingml/2006/table">
            <a:tbl>
              <a:tblPr firstRow="1" firstCol="1" bandRow="1">
                <a:tableStyleId>{5C22544A-7EE6-4342-B048-85BDC9FD1C3A}</a:tableStyleId>
              </a:tblPr>
              <a:tblGrid>
                <a:gridCol w="1051904">
                  <a:extLst>
                    <a:ext uri="{9D8B030D-6E8A-4147-A177-3AD203B41FA5}">
                      <a16:colId xmlns:a16="http://schemas.microsoft.com/office/drawing/2014/main" val="1943310124"/>
                    </a:ext>
                  </a:extLst>
                </a:gridCol>
                <a:gridCol w="3465094">
                  <a:extLst>
                    <a:ext uri="{9D8B030D-6E8A-4147-A177-3AD203B41FA5}">
                      <a16:colId xmlns:a16="http://schemas.microsoft.com/office/drawing/2014/main" val="2408966369"/>
                    </a:ext>
                  </a:extLst>
                </a:gridCol>
                <a:gridCol w="3712602">
                  <a:extLst>
                    <a:ext uri="{9D8B030D-6E8A-4147-A177-3AD203B41FA5}">
                      <a16:colId xmlns:a16="http://schemas.microsoft.com/office/drawing/2014/main" val="3232408486"/>
                    </a:ext>
                  </a:extLst>
                </a:gridCol>
              </a:tblGrid>
              <a:tr h="445178">
                <a:tc>
                  <a:txBody>
                    <a:bodyPr/>
                    <a:lstStyle/>
                    <a:p>
                      <a:pPr marL="0" marR="0">
                        <a:lnSpc>
                          <a:spcPct val="107000"/>
                        </a:lnSpc>
                        <a:spcBef>
                          <a:spcPts val="0"/>
                        </a:spcBef>
                        <a:spcAft>
                          <a:spcPts val="0"/>
                        </a:spcAft>
                      </a:pPr>
                      <a:r>
                        <a:rPr lang="en-US" sz="900">
                          <a:effectLst/>
                        </a:rPr>
                        <a:t>Functions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tc>
                  <a:txBody>
                    <a:bodyPr/>
                    <a:lstStyle/>
                    <a:p>
                      <a:pPr marL="0" marR="0">
                        <a:lnSpc>
                          <a:spcPct val="107000"/>
                        </a:lnSpc>
                        <a:spcBef>
                          <a:spcPts val="0"/>
                        </a:spcBef>
                        <a:spcAft>
                          <a:spcPts val="0"/>
                        </a:spcAft>
                      </a:pPr>
                      <a:r>
                        <a:rPr lang="en-US" sz="900">
                          <a:effectLst/>
                        </a:rPr>
                        <a:t>Traditional Corporate Governance Functions (Pre-Pandemic)</a:t>
                      </a:r>
                    </a:p>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tc>
                  <a:txBody>
                    <a:bodyPr/>
                    <a:lstStyle/>
                    <a:p>
                      <a:pPr marL="0" marR="0">
                        <a:lnSpc>
                          <a:spcPct val="107000"/>
                        </a:lnSpc>
                        <a:spcBef>
                          <a:spcPts val="0"/>
                        </a:spcBef>
                        <a:spcAft>
                          <a:spcPts val="0"/>
                        </a:spcAft>
                      </a:pPr>
                      <a:r>
                        <a:rPr lang="en-US" sz="900">
                          <a:effectLst/>
                        </a:rPr>
                        <a:t>New Stakeholder Governance Functions (Post-Pandemic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extLst>
                  <a:ext uri="{0D108BD9-81ED-4DB2-BD59-A6C34878D82A}">
                    <a16:rowId xmlns:a16="http://schemas.microsoft.com/office/drawing/2014/main" val="3503981742"/>
                  </a:ext>
                </a:extLst>
              </a:tr>
              <a:tr h="2406311">
                <a:tc>
                  <a:txBody>
                    <a:bodyPr/>
                    <a:lstStyle/>
                    <a:p>
                      <a:pPr marL="0" marR="0">
                        <a:lnSpc>
                          <a:spcPct val="107000"/>
                        </a:lnSpc>
                        <a:spcBef>
                          <a:spcPts val="0"/>
                        </a:spcBef>
                        <a:spcAft>
                          <a:spcPts val="0"/>
                        </a:spcAft>
                      </a:pPr>
                      <a:r>
                        <a:rPr lang="en-US" sz="900">
                          <a:effectLst/>
                        </a:rPr>
                        <a:t>Oversight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tc>
                  <a:txBody>
                    <a:bodyPr/>
                    <a:lstStyle/>
                    <a:p>
                      <a:pPr marL="0" marR="0">
                        <a:lnSpc>
                          <a:spcPct val="107000"/>
                        </a:lnSpc>
                        <a:spcBef>
                          <a:spcPts val="0"/>
                        </a:spcBef>
                        <a:spcAft>
                          <a:spcPts val="0"/>
                        </a:spcAft>
                      </a:pPr>
                      <a:r>
                        <a:rPr lang="en-US" sz="900">
                          <a:effectLst/>
                        </a:rPr>
                        <a:t>Representative of shareholders to protect their interests.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Shareholder-primacy focus.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Oversight of the organization affairs in creating shareholder value.</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Pursue the mission of profit maximization and shareholder wealth creation.</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Strategy-driven oversight activities.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Primary focus on the achievement of financial performance.</a:t>
                      </a:r>
                    </a:p>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tc>
                  <a:txBody>
                    <a:bodyPr/>
                    <a:lstStyle/>
                    <a:p>
                      <a:pPr marL="0" marR="0">
                        <a:lnSpc>
                          <a:spcPct val="107000"/>
                        </a:lnSpc>
                        <a:spcBef>
                          <a:spcPts val="0"/>
                        </a:spcBef>
                        <a:spcAft>
                          <a:spcPts val="0"/>
                        </a:spcAft>
                      </a:pPr>
                      <a:r>
                        <a:rPr lang="en-US" sz="900">
                          <a:effectLst/>
                        </a:rPr>
                        <a:t>Representative of all stakeholders in protecting shared value.</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Stakeholder-primacy focus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Oversight of the organization affairs in creating shared value for all stakeholders.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Pursue the mission of profit-with-purpose in creating shared value for all stakeholders.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Purpose/mission -driven oversight activities.</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Focus on achievement of financial and non-financial ESG performance.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extLst>
                  <a:ext uri="{0D108BD9-81ED-4DB2-BD59-A6C34878D82A}">
                    <a16:rowId xmlns:a16="http://schemas.microsoft.com/office/drawing/2014/main" val="3810901436"/>
                  </a:ext>
                </a:extLst>
              </a:tr>
              <a:tr h="2406311">
                <a:tc>
                  <a:txBody>
                    <a:bodyPr/>
                    <a:lstStyle/>
                    <a:p>
                      <a:pPr marL="0" marR="0">
                        <a:lnSpc>
                          <a:spcPct val="107000"/>
                        </a:lnSpc>
                        <a:spcBef>
                          <a:spcPts val="0"/>
                        </a:spcBef>
                        <a:spcAft>
                          <a:spcPts val="0"/>
                        </a:spcAft>
                      </a:pPr>
                      <a:r>
                        <a:rPr lang="en-US" sz="900">
                          <a:effectLst/>
                        </a:rPr>
                        <a:t>Managerial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tc>
                  <a:txBody>
                    <a:bodyPr/>
                    <a:lstStyle/>
                    <a:p>
                      <a:pPr marL="0" marR="0">
                        <a:lnSpc>
                          <a:spcPct val="107000"/>
                        </a:lnSpc>
                        <a:spcBef>
                          <a:spcPts val="0"/>
                        </a:spcBef>
                        <a:spcAft>
                          <a:spcPts val="0"/>
                        </a:spcAft>
                      </a:pPr>
                      <a:r>
                        <a:rPr lang="en-US" sz="900">
                          <a:effectLst/>
                        </a:rPr>
                        <a:t>Focus on short-term performance.</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Achievement of profit maximization and shareholder wealth creation.</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Executives (CEO and CFO) certification of financial statement and internal controls over financial reporting.</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Financial risk assessment and management.</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 </a:t>
                      </a:r>
                    </a:p>
                    <a:p>
                      <a:pPr marL="0" marR="0">
                        <a:lnSpc>
                          <a:spcPct val="107000"/>
                        </a:lnSpc>
                        <a:spcBef>
                          <a:spcPts val="0"/>
                        </a:spcBef>
                        <a:spcAft>
                          <a:spcPts val="0"/>
                        </a:spcAft>
                      </a:pPr>
                      <a:r>
                        <a:rPr lang="en-US" sz="900">
                          <a:effectLst/>
                        </a:rPr>
                        <a:t>Steward of financial Capital.</a:t>
                      </a:r>
                    </a:p>
                    <a:p>
                      <a:pPr marL="0" marR="0">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tc>
                  <a:txBody>
                    <a:bodyPr/>
                    <a:lstStyle/>
                    <a:p>
                      <a:pPr marL="0" marR="0">
                        <a:lnSpc>
                          <a:spcPct val="107000"/>
                        </a:lnSpc>
                        <a:spcBef>
                          <a:spcPts val="0"/>
                        </a:spcBef>
                        <a:spcAft>
                          <a:spcPts val="0"/>
                        </a:spcAft>
                      </a:pPr>
                      <a:r>
                        <a:rPr lang="en-US" sz="900" dirty="0">
                          <a:effectLst/>
                        </a:rPr>
                        <a:t>Focus on business continuity and sustainable performance.</a:t>
                      </a:r>
                    </a:p>
                    <a:p>
                      <a:pPr marL="0" marR="0">
                        <a:lnSpc>
                          <a:spcPct val="107000"/>
                        </a:lnSpc>
                        <a:spcBef>
                          <a:spcPts val="0"/>
                        </a:spcBef>
                        <a:spcAft>
                          <a:spcPts val="0"/>
                        </a:spcAft>
                      </a:pPr>
                      <a:r>
                        <a:rPr lang="en-US" sz="900" dirty="0">
                          <a:effectLst/>
                        </a:rPr>
                        <a:t> </a:t>
                      </a:r>
                    </a:p>
                    <a:p>
                      <a:pPr marL="0" marR="0">
                        <a:lnSpc>
                          <a:spcPct val="107000"/>
                        </a:lnSpc>
                        <a:spcBef>
                          <a:spcPts val="0"/>
                        </a:spcBef>
                        <a:spcAft>
                          <a:spcPts val="0"/>
                        </a:spcAft>
                      </a:pPr>
                      <a:r>
                        <a:rPr lang="en-US" sz="900" dirty="0">
                          <a:effectLst/>
                        </a:rPr>
                        <a:t>Achievement of profit-with-purpose in creating shared value for all stakeholders.</a:t>
                      </a:r>
                    </a:p>
                    <a:p>
                      <a:pPr marL="0" marR="0">
                        <a:lnSpc>
                          <a:spcPct val="107000"/>
                        </a:lnSpc>
                        <a:spcBef>
                          <a:spcPts val="0"/>
                        </a:spcBef>
                        <a:spcAft>
                          <a:spcPts val="0"/>
                        </a:spcAft>
                      </a:pPr>
                      <a:r>
                        <a:rPr lang="en-US" sz="900" dirty="0">
                          <a:effectLst/>
                        </a:rPr>
                        <a:t> </a:t>
                      </a:r>
                    </a:p>
                    <a:p>
                      <a:pPr marL="0" marR="0">
                        <a:lnSpc>
                          <a:spcPct val="107000"/>
                        </a:lnSpc>
                        <a:spcBef>
                          <a:spcPts val="0"/>
                        </a:spcBef>
                        <a:spcAft>
                          <a:spcPts val="0"/>
                        </a:spcAft>
                      </a:pPr>
                      <a:r>
                        <a:rPr lang="en-US" sz="900" dirty="0">
                          <a:effectLst/>
                        </a:rPr>
                        <a:t>Executives (CEO and CFO) certification of both financial and non-financial reports and internal controls over financial reporting.</a:t>
                      </a:r>
                    </a:p>
                    <a:p>
                      <a:pPr marL="0" marR="0">
                        <a:lnSpc>
                          <a:spcPct val="107000"/>
                        </a:lnSpc>
                        <a:spcBef>
                          <a:spcPts val="0"/>
                        </a:spcBef>
                        <a:spcAft>
                          <a:spcPts val="0"/>
                        </a:spcAft>
                      </a:pPr>
                      <a:r>
                        <a:rPr lang="en-US" sz="900" dirty="0">
                          <a:effectLst/>
                        </a:rPr>
                        <a:t> </a:t>
                      </a:r>
                    </a:p>
                    <a:p>
                      <a:pPr marL="0" marR="0">
                        <a:lnSpc>
                          <a:spcPct val="107000"/>
                        </a:lnSpc>
                        <a:spcBef>
                          <a:spcPts val="0"/>
                        </a:spcBef>
                        <a:spcAft>
                          <a:spcPts val="0"/>
                        </a:spcAft>
                      </a:pPr>
                      <a:r>
                        <a:rPr lang="en-US" sz="900" dirty="0">
                          <a:effectLst/>
                        </a:rPr>
                        <a:t>Financial and non-financial risk assessment and management.</a:t>
                      </a:r>
                    </a:p>
                    <a:p>
                      <a:pPr marL="0" marR="0">
                        <a:lnSpc>
                          <a:spcPct val="107000"/>
                        </a:lnSpc>
                        <a:spcBef>
                          <a:spcPts val="0"/>
                        </a:spcBef>
                        <a:spcAft>
                          <a:spcPts val="0"/>
                        </a:spcAft>
                      </a:pPr>
                      <a:r>
                        <a:rPr lang="en-US" sz="900" dirty="0">
                          <a:effectLst/>
                        </a:rPr>
                        <a:t> </a:t>
                      </a:r>
                    </a:p>
                    <a:p>
                      <a:pPr marL="0" marR="0">
                        <a:lnSpc>
                          <a:spcPct val="107000"/>
                        </a:lnSpc>
                        <a:spcBef>
                          <a:spcPts val="0"/>
                        </a:spcBef>
                        <a:spcAft>
                          <a:spcPts val="0"/>
                        </a:spcAft>
                      </a:pPr>
                      <a:r>
                        <a:rPr lang="en-US" sz="900" dirty="0">
                          <a:effectLst/>
                        </a:rPr>
                        <a:t>Steward of financial, human, social, reputational, and environmental capitals.</a:t>
                      </a:r>
                    </a:p>
                    <a:p>
                      <a:pPr marL="0" marR="0">
                        <a:lnSpc>
                          <a:spcPct val="107000"/>
                        </a:lnSpc>
                        <a:spcBef>
                          <a:spcPts val="0"/>
                        </a:spcBef>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3246" marR="53246" marT="0" marB="0"/>
                </a:tc>
                <a:extLst>
                  <a:ext uri="{0D108BD9-81ED-4DB2-BD59-A6C34878D82A}">
                    <a16:rowId xmlns:a16="http://schemas.microsoft.com/office/drawing/2014/main" val="2079694267"/>
                  </a:ext>
                </a:extLst>
              </a:tr>
            </a:tbl>
          </a:graphicData>
        </a:graphic>
      </p:graphicFrame>
    </p:spTree>
    <p:extLst>
      <p:ext uri="{BB962C8B-B14F-4D97-AF65-F5344CB8AC3E}">
        <p14:creationId xmlns:p14="http://schemas.microsoft.com/office/powerpoint/2010/main" val="3896920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21E1-F859-4281-8095-CE2AE5CF2CBC}"/>
              </a:ext>
            </a:extLst>
          </p:cNvPr>
          <p:cNvSpPr>
            <a:spLocks noGrp="1"/>
          </p:cNvSpPr>
          <p:nvPr>
            <p:ph type="title"/>
          </p:nvPr>
        </p:nvSpPr>
        <p:spPr>
          <a:xfrm>
            <a:off x="228600" y="304800"/>
            <a:ext cx="8686800" cy="533400"/>
          </a:xfrm>
        </p:spPr>
        <p:txBody>
          <a:bodyPr/>
          <a:lstStyle/>
          <a:p>
            <a:pPr algn="ctr"/>
            <a:r>
              <a:rPr lang="en-US" dirty="0"/>
              <a:t>Continued</a:t>
            </a:r>
          </a:p>
        </p:txBody>
      </p:sp>
      <p:graphicFrame>
        <p:nvGraphicFramePr>
          <p:cNvPr id="4" name="Content Placeholder 3">
            <a:extLst>
              <a:ext uri="{FF2B5EF4-FFF2-40B4-BE49-F238E27FC236}">
                <a16:creationId xmlns:a16="http://schemas.microsoft.com/office/drawing/2014/main" id="{B8011594-D247-42C5-8679-7252D4E888B3}"/>
              </a:ext>
            </a:extLst>
          </p:cNvPr>
          <p:cNvGraphicFramePr>
            <a:graphicFrameLocks noGrp="1"/>
          </p:cNvGraphicFramePr>
          <p:nvPr>
            <p:ph idx="1"/>
            <p:extLst>
              <p:ext uri="{D42A27DB-BD31-4B8C-83A1-F6EECF244321}">
                <p14:modId xmlns:p14="http://schemas.microsoft.com/office/powerpoint/2010/main" val="1198231715"/>
              </p:ext>
            </p:extLst>
          </p:nvPr>
        </p:nvGraphicFramePr>
        <p:xfrm>
          <a:off x="228600" y="762000"/>
          <a:ext cx="8686799" cy="5257798"/>
        </p:xfrm>
        <a:graphic>
          <a:graphicData uri="http://schemas.openxmlformats.org/drawingml/2006/table">
            <a:tbl>
              <a:tblPr firstRow="1" firstCol="1" bandRow="1">
                <a:tableStyleId>{5C22544A-7EE6-4342-B048-85BDC9FD1C3A}</a:tableStyleId>
              </a:tblPr>
              <a:tblGrid>
                <a:gridCol w="1110343">
                  <a:extLst>
                    <a:ext uri="{9D8B030D-6E8A-4147-A177-3AD203B41FA5}">
                      <a16:colId xmlns:a16="http://schemas.microsoft.com/office/drawing/2014/main" val="4096020284"/>
                    </a:ext>
                  </a:extLst>
                </a:gridCol>
                <a:gridCol w="3657599">
                  <a:extLst>
                    <a:ext uri="{9D8B030D-6E8A-4147-A177-3AD203B41FA5}">
                      <a16:colId xmlns:a16="http://schemas.microsoft.com/office/drawing/2014/main" val="3270822710"/>
                    </a:ext>
                  </a:extLst>
                </a:gridCol>
                <a:gridCol w="3918857">
                  <a:extLst>
                    <a:ext uri="{9D8B030D-6E8A-4147-A177-3AD203B41FA5}">
                      <a16:colId xmlns:a16="http://schemas.microsoft.com/office/drawing/2014/main" val="3125939079"/>
                    </a:ext>
                  </a:extLst>
                </a:gridCol>
              </a:tblGrid>
              <a:tr h="1195757">
                <a:tc>
                  <a:txBody>
                    <a:bodyPr/>
                    <a:lstStyle/>
                    <a:p>
                      <a:pPr marL="0" marR="0">
                        <a:lnSpc>
                          <a:spcPct val="107000"/>
                        </a:lnSpc>
                        <a:spcBef>
                          <a:spcPts val="0"/>
                        </a:spcBef>
                        <a:spcAft>
                          <a:spcPts val="0"/>
                        </a:spcAft>
                      </a:pPr>
                      <a:r>
                        <a:rPr lang="en-US" sz="700">
                          <a:effectLst/>
                        </a:rPr>
                        <a:t>Compliance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Rebuild public trust and investor confidence in public financial information and capital markets.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Regulations promoting the shareholder primacy concept.</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Financial regulations.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Rebuild public trust and investor confidence in public financial and non-financial information and capital markets.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Regulations promoting the stakeholder primacy concept.</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Financial and non-financial regulations pertaining to social, environmental, and human capitals.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1408583141"/>
                  </a:ext>
                </a:extLst>
              </a:tr>
              <a:tr h="594935">
                <a:tc>
                  <a:txBody>
                    <a:bodyPr/>
                    <a:lstStyle/>
                    <a:p>
                      <a:pPr marL="0" marR="0">
                        <a:lnSpc>
                          <a:spcPct val="107000"/>
                        </a:lnSpc>
                        <a:spcBef>
                          <a:spcPts val="0"/>
                        </a:spcBef>
                        <a:spcAft>
                          <a:spcPts val="0"/>
                        </a:spcAft>
                      </a:pPr>
                      <a:r>
                        <a:rPr lang="en-US" sz="700">
                          <a:effectLst/>
                        </a:rPr>
                        <a:t>Internal Audit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Focus on financial audits.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Consulting services for management.</a:t>
                      </a:r>
                    </a:p>
                    <a:p>
                      <a:pPr marL="0" marR="0">
                        <a:lnSpc>
                          <a:spcPct val="107000"/>
                        </a:lnSpc>
                        <a:spcBef>
                          <a:spcPts val="0"/>
                        </a:spcBef>
                        <a:spcAft>
                          <a:spcPts val="0"/>
                        </a:spcAft>
                      </a:pPr>
                      <a:r>
                        <a:rPr lang="en-US" sz="700">
                          <a:effectLst/>
                        </a:rPr>
                        <a:t>Assurance services on financial and internal controls,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Focus on financial and nonfinancial audits.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Consulting services for all corporate gatekeepers.</a:t>
                      </a:r>
                    </a:p>
                    <a:p>
                      <a:pPr marL="0" marR="0">
                        <a:lnSpc>
                          <a:spcPct val="107000"/>
                        </a:lnSpc>
                        <a:spcBef>
                          <a:spcPts val="0"/>
                        </a:spcBef>
                        <a:spcAft>
                          <a:spcPts val="0"/>
                        </a:spcAft>
                      </a:pPr>
                      <a:r>
                        <a:rPr lang="en-US" sz="700">
                          <a:effectLst/>
                        </a:rPr>
                        <a:t>Assurance opinion on financial and nonfinancial information and internal controls.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3954362602"/>
                  </a:ext>
                </a:extLst>
              </a:tr>
              <a:tr h="835264">
                <a:tc>
                  <a:txBody>
                    <a:bodyPr/>
                    <a:lstStyle/>
                    <a:p>
                      <a:pPr marL="0" marR="0">
                        <a:lnSpc>
                          <a:spcPct val="107000"/>
                        </a:lnSpc>
                        <a:spcBef>
                          <a:spcPts val="0"/>
                        </a:spcBef>
                        <a:spcAft>
                          <a:spcPts val="0"/>
                        </a:spcAft>
                      </a:pPr>
                      <a:r>
                        <a:rPr lang="en-US" sz="700">
                          <a:effectLst/>
                        </a:rPr>
                        <a:t>Legal and Advisory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Legal and financial advisory services for management.</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Manual and electronic legal and financial evidence.</a:t>
                      </a:r>
                    </a:p>
                    <a:p>
                      <a:pPr marL="0" marR="0">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Legal and financial advisory services for all corporate gatekeepers.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Electronic legal and financial evidence.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300234162"/>
                  </a:ext>
                </a:extLst>
              </a:tr>
              <a:tr h="1315921">
                <a:tc>
                  <a:txBody>
                    <a:bodyPr/>
                    <a:lstStyle/>
                    <a:p>
                      <a:pPr marL="0" marR="0">
                        <a:lnSpc>
                          <a:spcPct val="107000"/>
                        </a:lnSpc>
                        <a:spcBef>
                          <a:spcPts val="0"/>
                        </a:spcBef>
                        <a:spcAft>
                          <a:spcPts val="0"/>
                        </a:spcAft>
                      </a:pPr>
                      <a:r>
                        <a:rPr lang="en-US" sz="700">
                          <a:effectLst/>
                        </a:rPr>
                        <a:t>External Audit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Focus on financial audits.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Risk-based audit approach.</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Financial and internal control audit.</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Emphasis of Matters.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Less going concern issues.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Focus on financial and nonfinancial audits.</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Risk and compliance-based audit approach.</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Financial and internal control audits and assurance services on nonfinancial information.</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Critical Audit Matters. </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More going concern issues.</a:t>
                      </a:r>
                    </a:p>
                    <a:p>
                      <a:pPr marL="0" marR="0">
                        <a:lnSpc>
                          <a:spcPct val="107000"/>
                        </a:lnSpc>
                        <a:spcBef>
                          <a:spcPts val="0"/>
                        </a:spcBef>
                        <a:spcAft>
                          <a:spcPts val="0"/>
                        </a:spcAft>
                      </a:pPr>
                      <a:r>
                        <a:rPr lang="en-US" sz="7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787605506"/>
                  </a:ext>
                </a:extLst>
              </a:tr>
              <a:tr h="1315921">
                <a:tc>
                  <a:txBody>
                    <a:bodyPr/>
                    <a:lstStyle/>
                    <a:p>
                      <a:pPr marL="0" marR="0">
                        <a:lnSpc>
                          <a:spcPct val="107000"/>
                        </a:lnSpc>
                        <a:spcBef>
                          <a:spcPts val="0"/>
                        </a:spcBef>
                        <a:spcAft>
                          <a:spcPts val="0"/>
                        </a:spcAft>
                      </a:pPr>
                      <a:r>
                        <a:rPr lang="en-US" sz="700">
                          <a:effectLst/>
                        </a:rPr>
                        <a:t>Monitoring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a:effectLst/>
                        </a:rPr>
                        <a:t>Shareholder primacy and centric.</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Shareholder monitoring.</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Shareholder accountability.</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Shareholder democracy.</a:t>
                      </a:r>
                    </a:p>
                    <a:p>
                      <a:pPr marL="0" marR="0">
                        <a:lnSpc>
                          <a:spcPct val="107000"/>
                        </a:lnSpc>
                        <a:spcBef>
                          <a:spcPts val="0"/>
                        </a:spcBef>
                        <a:spcAft>
                          <a:spcPts val="0"/>
                        </a:spcAft>
                      </a:pPr>
                      <a:r>
                        <a:rPr lang="en-US" sz="700">
                          <a:effectLst/>
                        </a:rPr>
                        <a:t> </a:t>
                      </a:r>
                    </a:p>
                    <a:p>
                      <a:pPr marL="0" marR="0">
                        <a:lnSpc>
                          <a:spcPct val="107000"/>
                        </a:lnSpc>
                        <a:spcBef>
                          <a:spcPts val="0"/>
                        </a:spcBef>
                        <a:spcAft>
                          <a:spcPts val="0"/>
                        </a:spcAft>
                      </a:pPr>
                      <a:r>
                        <a:rPr lang="en-US" sz="700">
                          <a:effectLst/>
                        </a:rPr>
                        <a:t>In person proxy advisers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marL="0" marR="0">
                        <a:lnSpc>
                          <a:spcPct val="107000"/>
                        </a:lnSpc>
                        <a:spcBef>
                          <a:spcPts val="0"/>
                        </a:spcBef>
                        <a:spcAft>
                          <a:spcPts val="0"/>
                        </a:spcAft>
                      </a:pPr>
                      <a:r>
                        <a:rPr lang="en-US" sz="700" dirty="0">
                          <a:effectLst/>
                        </a:rPr>
                        <a:t>Stakeholder primacy and centric.</a:t>
                      </a:r>
                    </a:p>
                    <a:p>
                      <a:pPr marL="0" marR="0">
                        <a:lnSpc>
                          <a:spcPct val="107000"/>
                        </a:lnSpc>
                        <a:spcBef>
                          <a:spcPts val="0"/>
                        </a:spcBef>
                        <a:spcAft>
                          <a:spcPts val="0"/>
                        </a:spcAft>
                      </a:pPr>
                      <a:r>
                        <a:rPr lang="en-US" sz="700" dirty="0">
                          <a:effectLst/>
                        </a:rPr>
                        <a:t> </a:t>
                      </a:r>
                    </a:p>
                    <a:p>
                      <a:pPr marL="0" marR="0">
                        <a:lnSpc>
                          <a:spcPct val="107000"/>
                        </a:lnSpc>
                        <a:spcBef>
                          <a:spcPts val="0"/>
                        </a:spcBef>
                        <a:spcAft>
                          <a:spcPts val="0"/>
                        </a:spcAft>
                      </a:pPr>
                      <a:r>
                        <a:rPr lang="en-US" sz="700" dirty="0">
                          <a:effectLst/>
                        </a:rPr>
                        <a:t>Stakeholder monitoring.</a:t>
                      </a:r>
                    </a:p>
                    <a:p>
                      <a:pPr marL="0" marR="0">
                        <a:lnSpc>
                          <a:spcPct val="107000"/>
                        </a:lnSpc>
                        <a:spcBef>
                          <a:spcPts val="0"/>
                        </a:spcBef>
                        <a:spcAft>
                          <a:spcPts val="0"/>
                        </a:spcAft>
                      </a:pPr>
                      <a:r>
                        <a:rPr lang="en-US" sz="700" dirty="0">
                          <a:effectLst/>
                        </a:rPr>
                        <a:t> </a:t>
                      </a:r>
                    </a:p>
                    <a:p>
                      <a:pPr marL="0" marR="0">
                        <a:lnSpc>
                          <a:spcPct val="107000"/>
                        </a:lnSpc>
                        <a:spcBef>
                          <a:spcPts val="0"/>
                        </a:spcBef>
                        <a:spcAft>
                          <a:spcPts val="0"/>
                        </a:spcAft>
                      </a:pPr>
                      <a:r>
                        <a:rPr lang="en-US" sz="700" dirty="0">
                          <a:effectLst/>
                        </a:rPr>
                        <a:t>Stakeholder accountability and transparency.</a:t>
                      </a:r>
                    </a:p>
                    <a:p>
                      <a:pPr marL="0" marR="0">
                        <a:lnSpc>
                          <a:spcPct val="107000"/>
                        </a:lnSpc>
                        <a:spcBef>
                          <a:spcPts val="0"/>
                        </a:spcBef>
                        <a:spcAft>
                          <a:spcPts val="0"/>
                        </a:spcAft>
                      </a:pPr>
                      <a:r>
                        <a:rPr lang="en-US" sz="700" dirty="0">
                          <a:effectLst/>
                        </a:rPr>
                        <a:t> </a:t>
                      </a:r>
                    </a:p>
                    <a:p>
                      <a:pPr marL="0" marR="0">
                        <a:lnSpc>
                          <a:spcPct val="107000"/>
                        </a:lnSpc>
                        <a:spcBef>
                          <a:spcPts val="0"/>
                        </a:spcBef>
                        <a:spcAft>
                          <a:spcPts val="0"/>
                        </a:spcAft>
                      </a:pPr>
                      <a:r>
                        <a:rPr lang="en-US" sz="700" dirty="0">
                          <a:effectLst/>
                        </a:rPr>
                        <a:t>Stakeholder democracy.</a:t>
                      </a:r>
                    </a:p>
                    <a:p>
                      <a:pPr marL="0" marR="0">
                        <a:lnSpc>
                          <a:spcPct val="107000"/>
                        </a:lnSpc>
                        <a:spcBef>
                          <a:spcPts val="0"/>
                        </a:spcBef>
                        <a:spcAft>
                          <a:spcPts val="0"/>
                        </a:spcAft>
                      </a:pPr>
                      <a:r>
                        <a:rPr lang="en-US" sz="700" dirty="0">
                          <a:effectLst/>
                        </a:rPr>
                        <a:t> </a:t>
                      </a:r>
                    </a:p>
                    <a:p>
                      <a:pPr marL="0" marR="0">
                        <a:lnSpc>
                          <a:spcPct val="107000"/>
                        </a:lnSpc>
                        <a:spcBef>
                          <a:spcPts val="0"/>
                        </a:spcBef>
                        <a:spcAft>
                          <a:spcPts val="0"/>
                        </a:spcAft>
                      </a:pPr>
                      <a:r>
                        <a:rPr lang="en-US" sz="700" dirty="0">
                          <a:effectLst/>
                        </a:rPr>
                        <a:t>Virtual proxy advisers.</a:t>
                      </a:r>
                    </a:p>
                    <a:p>
                      <a:pPr marL="0" marR="0">
                        <a:lnSpc>
                          <a:spcPct val="107000"/>
                        </a:lnSpc>
                        <a:spcBef>
                          <a:spcPts val="0"/>
                        </a:spcBef>
                        <a:spcAft>
                          <a:spcPts val="0"/>
                        </a:spcAft>
                      </a:pPr>
                      <a:r>
                        <a:rPr lang="en-US" sz="700" dirty="0">
                          <a:effectLst/>
                        </a:rPr>
                        <a:t> </a:t>
                      </a:r>
                    </a:p>
                    <a:p>
                      <a:pPr marL="0" marR="0">
                        <a:lnSpc>
                          <a:spcPct val="107000"/>
                        </a:lnSpc>
                        <a:spcBef>
                          <a:spcPts val="0"/>
                        </a:spcBef>
                        <a:spcAft>
                          <a:spcPts val="0"/>
                        </a:spcAft>
                      </a:pPr>
                      <a:r>
                        <a:rPr lang="en-US"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112577316"/>
                  </a:ext>
                </a:extLst>
              </a:tr>
            </a:tbl>
          </a:graphicData>
        </a:graphic>
      </p:graphicFrame>
    </p:spTree>
    <p:extLst>
      <p:ext uri="{BB962C8B-B14F-4D97-AF65-F5344CB8AC3E}">
        <p14:creationId xmlns:p14="http://schemas.microsoft.com/office/powerpoint/2010/main" val="2363684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609600"/>
          </a:xfrm>
        </p:spPr>
        <p:txBody>
          <a:bodyPr/>
          <a:lstStyle/>
          <a:p>
            <a:pPr algn="ctr"/>
            <a:r>
              <a:rPr lang="en-US" sz="3600" dirty="0">
                <a:solidFill>
                  <a:srgbClr val="000000"/>
                </a:solidFill>
                <a:latin typeface="Times New Roman" panose="02020603050405020304" pitchFamily="18" charset="0"/>
                <a:cs typeface="Times New Roman" panose="02020603050405020304" pitchFamily="18" charset="0"/>
              </a:rPr>
              <a:t>Takeaways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914400"/>
            <a:ext cx="8991600" cy="5105400"/>
          </a:xfrm>
        </p:spPr>
        <p:txBody>
          <a:bodyPr/>
          <a:lstStyle/>
          <a:p>
            <a:r>
              <a:rPr lang="en-US" sz="1800" dirty="0">
                <a:latin typeface="Times New Roman" panose="02020603050405020304" pitchFamily="18" charset="0"/>
                <a:cs typeface="Times New Roman" panose="02020603050405020304" pitchFamily="18" charset="0"/>
              </a:rPr>
              <a:t>Guiding principles of corporate governance</a:t>
            </a:r>
          </a:p>
          <a:p>
            <a:r>
              <a:rPr lang="en-US" sz="1800" dirty="0">
                <a:latin typeface="Times New Roman" panose="02020603050405020304" pitchFamily="18" charset="0"/>
                <a:cs typeface="Times New Roman" panose="02020603050405020304" pitchFamily="18" charset="0"/>
              </a:rPr>
              <a:t>Functions of corporate governance</a:t>
            </a:r>
          </a:p>
          <a:p>
            <a:r>
              <a:rPr lang="en-US" sz="1800" dirty="0">
                <a:latin typeface="Times New Roman" panose="02020603050405020304" pitchFamily="18" charset="0"/>
                <a:cs typeface="Times New Roman" panose="02020603050405020304" pitchFamily="18" charset="0"/>
              </a:rPr>
              <a:t>The relevance of corporate governance</a:t>
            </a:r>
          </a:p>
          <a:p>
            <a:r>
              <a:rPr lang="en-US" sz="1800" dirty="0">
                <a:latin typeface="Times New Roman" panose="02020603050405020304" pitchFamily="18" charset="0"/>
                <a:cs typeface="Times New Roman" panose="02020603050405020304" pitchFamily="18" charset="0"/>
              </a:rPr>
              <a:t>Corporate governance mechanisms and measures</a:t>
            </a:r>
          </a:p>
          <a:p>
            <a:r>
              <a:rPr lang="en-US" sz="1800" dirty="0">
                <a:latin typeface="Times New Roman" panose="02020603050405020304" pitchFamily="18" charset="0"/>
                <a:cs typeface="Times New Roman" panose="02020603050405020304" pitchFamily="18" charset="0"/>
              </a:rPr>
              <a:t>PCAOB, SEC, SOX requirements and protections</a:t>
            </a:r>
          </a:p>
          <a:p>
            <a:r>
              <a:rPr lang="en-US" sz="1800" dirty="0">
                <a:latin typeface="Times New Roman" panose="02020603050405020304" pitchFamily="18" charset="0"/>
                <a:cs typeface="Times New Roman" panose="02020603050405020304" pitchFamily="18" charset="0"/>
              </a:rPr>
              <a:t>Code of Ethics review</a:t>
            </a:r>
          </a:p>
          <a:p>
            <a:r>
              <a:rPr lang="en-US" sz="1800" dirty="0">
                <a:latin typeface="Times New Roman" panose="02020603050405020304" pitchFamily="18" charset="0"/>
                <a:cs typeface="Times New Roman" panose="02020603050405020304" pitchFamily="18" charset="0"/>
              </a:rPr>
              <a:t>Sources and drivers of corporate governance</a:t>
            </a:r>
          </a:p>
          <a:p>
            <a:r>
              <a:rPr lang="en-US" sz="1800" dirty="0">
                <a:latin typeface="Times New Roman" panose="02020603050405020304" pitchFamily="18" charset="0"/>
                <a:cs typeface="Times New Roman" panose="02020603050405020304" pitchFamily="18" charset="0"/>
              </a:rPr>
              <a:t>Impact of the recent regulatory reforms including the Sarbanes-Oxley Act of  </a:t>
            </a:r>
          </a:p>
          <a:p>
            <a:r>
              <a:rPr lang="en-US" sz="1800" dirty="0">
                <a:latin typeface="Times New Roman" panose="02020603050405020304" pitchFamily="18" charset="0"/>
                <a:cs typeface="Times New Roman" panose="02020603050405020304" pitchFamily="18" charset="0"/>
              </a:rPr>
              <a:t>2002 and the Dodd-Frank Act of 2010 on corporate governance, financial reporting, and audit functions</a:t>
            </a:r>
          </a:p>
          <a:p>
            <a:r>
              <a:rPr lang="en-US" sz="1800" dirty="0">
                <a:latin typeface="Times New Roman" panose="02020603050405020304" pitchFamily="18" charset="0"/>
                <a:cs typeface="Times New Roman" panose="02020603050405020304" pitchFamily="18" charset="0"/>
              </a:rPr>
              <a:t>Corporate governance reporting and assurance</a:t>
            </a:r>
          </a:p>
          <a:p>
            <a:r>
              <a:rPr lang="en-US" sz="1800" dirty="0">
                <a:latin typeface="Times New Roman" panose="02020603050405020304" pitchFamily="18" charset="0"/>
                <a:cs typeface="Times New Roman" panose="02020603050405020304" pitchFamily="18" charset="0"/>
              </a:rPr>
              <a:t>Convergence in the global corporate governance</a:t>
            </a:r>
          </a:p>
          <a:p>
            <a:r>
              <a:rPr lang="en-US" sz="1800" dirty="0">
                <a:latin typeface="Times New Roman" panose="02020603050405020304" pitchFamily="18" charset="0"/>
                <a:cs typeface="Times New Roman" panose="02020603050405020304" pitchFamily="18" charset="0"/>
              </a:rPr>
              <a:t>The role of corporate governance in preventing future financial crises </a:t>
            </a:r>
          </a:p>
          <a:p>
            <a:r>
              <a:rPr lang="en-US" sz="1800" dirty="0">
                <a:latin typeface="Times New Roman" panose="02020603050405020304" pitchFamily="18" charset="0"/>
                <a:cs typeface="Times New Roman" panose="02020603050405020304" pitchFamily="18" charset="0"/>
              </a:rPr>
              <a:t>Importance of financial markets to the global economy</a:t>
            </a:r>
          </a:p>
          <a:p>
            <a:r>
              <a:rPr lang="en-US" sz="1800" dirty="0">
                <a:latin typeface="Times New Roman" panose="02020603050405020304" pitchFamily="18" charset="0"/>
                <a:cs typeface="Times New Roman" panose="02020603050405020304" pitchFamily="18" charset="0"/>
              </a:rPr>
              <a:t>The role of corporations and their financial reports in ensuring global competiveness, efficiency, liquidity, and safety of financial markets </a:t>
            </a:r>
          </a:p>
          <a:p>
            <a:pPr lvl="0"/>
            <a:endParaRPr lang="en-US" sz="1400" dirty="0"/>
          </a:p>
        </p:txBody>
      </p:sp>
    </p:spTree>
    <p:extLst>
      <p:ext uri="{BB962C8B-B14F-4D97-AF65-F5344CB8AC3E}">
        <p14:creationId xmlns:p14="http://schemas.microsoft.com/office/powerpoint/2010/main" val="1698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half" idx="1"/>
          </p:nvPr>
        </p:nvSpPr>
        <p:spPr>
          <a:xfrm>
            <a:off x="1752600" y="2743200"/>
            <a:ext cx="5638800" cy="4114800"/>
          </a:xfrm>
        </p:spPr>
        <p:txBody>
          <a:bodyPr/>
          <a:lstStyle/>
          <a:p>
            <a:pPr algn="ctr" eaLnBrk="1" hangingPunct="1">
              <a:lnSpc>
                <a:spcPct val="80000"/>
              </a:lnSpc>
              <a:buFontTx/>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Zabihollah (</a:t>
            </a:r>
            <a:r>
              <a:rPr lang="en-US" sz="1800" b="1" dirty="0" err="1">
                <a:latin typeface="Times New Roman" panose="02020603050405020304" pitchFamily="18" charset="0"/>
                <a:cs typeface="Times New Roman" panose="02020603050405020304" pitchFamily="18" charset="0"/>
              </a:rPr>
              <a:t>Zabi</a:t>
            </a:r>
            <a:r>
              <a:rPr lang="en-US" sz="1800" b="1" dirty="0">
                <a:latin typeface="Times New Roman" panose="02020603050405020304" pitchFamily="18" charset="0"/>
                <a:cs typeface="Times New Roman" panose="02020603050405020304" pitchFamily="18" charset="0"/>
              </a:rPr>
              <a:t>) Rezaee</a:t>
            </a:r>
          </a:p>
          <a:p>
            <a:pPr algn="ctr" eaLnBrk="1" hangingPunct="1">
              <a:lnSpc>
                <a:spcPct val="80000"/>
              </a:lnSpc>
              <a:buFontTx/>
              <a:buNone/>
            </a:pPr>
            <a:r>
              <a:rPr lang="en-US" sz="1800" dirty="0">
                <a:latin typeface="Times New Roman" panose="02020603050405020304" pitchFamily="18" charset="0"/>
                <a:cs typeface="Times New Roman" panose="02020603050405020304" pitchFamily="18" charset="0"/>
              </a:rPr>
              <a:t>PhD, CPA, CMA, CIA, CFE, CGFM, CSOXP, CGOVP, CGRCP, CGMA, CRMA </a:t>
            </a:r>
          </a:p>
          <a:p>
            <a:pPr algn="ctr" eaLnBrk="1" hangingPunct="1">
              <a:lnSpc>
                <a:spcPct val="80000"/>
              </a:lnSpc>
              <a:buFontTx/>
              <a:buNone/>
            </a:pPr>
            <a:r>
              <a:rPr lang="en-US" sz="1800" dirty="0">
                <a:latin typeface="Times New Roman" panose="02020603050405020304" pitchFamily="18" charset="0"/>
                <a:cs typeface="Times New Roman" panose="02020603050405020304" pitchFamily="18" charset="0"/>
              </a:rPr>
              <a:t>Thompson-Hill Chair of Excellence </a:t>
            </a:r>
          </a:p>
          <a:p>
            <a:pPr algn="ctr" eaLnBrk="1" hangingPunct="1">
              <a:lnSpc>
                <a:spcPct val="80000"/>
              </a:lnSpc>
              <a:buFontTx/>
              <a:buNone/>
            </a:pPr>
            <a:r>
              <a:rPr lang="en-US" sz="1800" dirty="0">
                <a:latin typeface="Times New Roman" panose="02020603050405020304" pitchFamily="18" charset="0"/>
                <a:cs typeface="Times New Roman" panose="02020603050405020304" pitchFamily="18" charset="0"/>
              </a:rPr>
              <a:t>&amp; Professor of Accountancy</a:t>
            </a:r>
          </a:p>
          <a:p>
            <a:pPr algn="ctr" eaLnBrk="1" hangingPunct="1">
              <a:lnSpc>
                <a:spcPct val="80000"/>
              </a:lnSpc>
              <a:buFontTx/>
              <a:buNone/>
            </a:pPr>
            <a:r>
              <a:rPr lang="en-US" sz="1800" dirty="0">
                <a:latin typeface="Times New Roman" panose="02020603050405020304" pitchFamily="18" charset="0"/>
                <a:cs typeface="Times New Roman" panose="02020603050405020304" pitchFamily="18" charset="0"/>
              </a:rPr>
              <a:t>Fogelman College of Business and Economics </a:t>
            </a:r>
          </a:p>
          <a:p>
            <a:pPr algn="ctr" eaLnBrk="1" hangingPunct="1">
              <a:lnSpc>
                <a:spcPct val="80000"/>
              </a:lnSpc>
              <a:buFontTx/>
              <a:buNone/>
            </a:pPr>
            <a:r>
              <a:rPr lang="en-US" sz="1800" dirty="0">
                <a:latin typeface="Times New Roman" panose="02020603050405020304" pitchFamily="18" charset="0"/>
                <a:cs typeface="Times New Roman" panose="02020603050405020304" pitchFamily="18" charset="0"/>
              </a:rPr>
              <a:t>The University of Memphis</a:t>
            </a:r>
          </a:p>
          <a:p>
            <a:pPr algn="ctr">
              <a:lnSpc>
                <a:spcPct val="80000"/>
              </a:lnSpc>
              <a:buNone/>
            </a:pPr>
            <a:r>
              <a:rPr lang="en-US" sz="1800" b="1" dirty="0">
                <a:latin typeface="Times New Roman" panose="02020603050405020304" pitchFamily="18" charset="0"/>
                <a:cs typeface="Times New Roman" panose="02020603050405020304" pitchFamily="18" charset="0"/>
              </a:rPr>
              <a:t>Email: zrezaee@memphis.edu</a:t>
            </a:r>
          </a:p>
        </p:txBody>
      </p:sp>
      <p:pic>
        <p:nvPicPr>
          <p:cNvPr id="1028" name="Picture 4">
            <a:extLst>
              <a:ext uri="{FF2B5EF4-FFF2-40B4-BE49-F238E27FC236}">
                <a16:creationId xmlns:a16="http://schemas.microsoft.com/office/drawing/2014/main" id="{6614A476-D8C5-4334-82FE-863FA95E63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381001"/>
            <a:ext cx="2133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937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a:extLst>
              <a:ext uri="{FF2B5EF4-FFF2-40B4-BE49-F238E27FC236}">
                <a16:creationId xmlns:a16="http://schemas.microsoft.com/office/drawing/2014/main" id="{DB12BEB7-752A-4A26-9647-FD26841AA4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144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Content Placeholder 8">
            <a:extLst>
              <a:ext uri="{FF2B5EF4-FFF2-40B4-BE49-F238E27FC236}">
                <a16:creationId xmlns:a16="http://schemas.microsoft.com/office/drawing/2014/main" id="{05D09B2C-8F71-4C49-8929-BF5AFCD897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445000" y="3381375"/>
            <a:ext cx="25400" cy="19050"/>
          </a:xfrm>
        </p:spPr>
      </p:pic>
      <p:sp>
        <p:nvSpPr>
          <p:cNvPr id="23556" name="TextBox 1">
            <a:extLst>
              <a:ext uri="{FF2B5EF4-FFF2-40B4-BE49-F238E27FC236}">
                <a16:creationId xmlns:a16="http://schemas.microsoft.com/office/drawing/2014/main" id="{388B51FF-F85C-4D98-A94F-F31EAE4E5917}"/>
              </a:ext>
            </a:extLst>
          </p:cNvPr>
          <p:cNvSpPr txBox="1">
            <a:spLocks noChangeArrowheads="1"/>
          </p:cNvSpPr>
          <p:nvPr/>
        </p:nvSpPr>
        <p:spPr bwMode="auto">
          <a:xfrm>
            <a:off x="5054601" y="677608"/>
            <a:ext cx="3917949"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gt;"/>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en-US" b="1" dirty="0"/>
              <a:t>Business Textbook</a:t>
            </a:r>
          </a:p>
          <a:p>
            <a:pPr marL="171450" indent="-171450">
              <a:spcBef>
                <a:spcPct val="0"/>
              </a:spcBef>
            </a:pPr>
            <a:endParaRPr lang="en-US" altLang="en-US" sz="2400" dirty="0"/>
          </a:p>
          <a:p>
            <a:pPr marL="171450" indent="-171450">
              <a:spcBef>
                <a:spcPct val="0"/>
              </a:spcBef>
            </a:pPr>
            <a:r>
              <a:rPr lang="en-US" altLang="en-US" sz="2400" dirty="0"/>
              <a:t>30 chapters organized into four modules on Business Sustainability, Corporate Governance and Organizational Ethics.</a:t>
            </a:r>
          </a:p>
          <a:p>
            <a:pPr>
              <a:spcBef>
                <a:spcPct val="0"/>
              </a:spcBef>
              <a:buFontTx/>
              <a:buNone/>
            </a:pPr>
            <a:endParaRPr lang="en-US" altLang="en-US" sz="2400" dirty="0"/>
          </a:p>
          <a:p>
            <a:pPr>
              <a:spcBef>
                <a:spcPct val="0"/>
              </a:spcBef>
              <a:buFontTx/>
              <a:buNone/>
            </a:pPr>
            <a:r>
              <a:rPr lang="en-US" altLang="en-US" sz="2400" dirty="0"/>
              <a:t>•Addresses the latest revisions to the AACSB Accreditation Standards. </a:t>
            </a:r>
          </a:p>
          <a:p>
            <a:pPr>
              <a:spcBef>
                <a:spcPct val="0"/>
              </a:spcBef>
              <a:buFontTx/>
              <a:buNone/>
            </a:pPr>
            <a:endParaRPr lang="en-US" altLang="en-US" sz="2400" dirty="0"/>
          </a:p>
        </p:txBody>
      </p:sp>
      <p:pic>
        <p:nvPicPr>
          <p:cNvPr id="23557" name="Picture 5">
            <a:extLst>
              <a:ext uri="{FF2B5EF4-FFF2-40B4-BE49-F238E27FC236}">
                <a16:creationId xmlns:a16="http://schemas.microsoft.com/office/drawing/2014/main" id="{978F483B-68AA-4139-B72D-D6367ABCC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48233">
            <a:off x="305658" y="464608"/>
            <a:ext cx="43434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0"/>
            <a:ext cx="7620000" cy="1981200"/>
          </a:xfrm>
        </p:spPr>
        <p:txBody>
          <a:bodyPr/>
          <a:lstStyle/>
          <a:p>
            <a:pPr algn="ctr"/>
            <a:r>
              <a:rPr lang="en-US" sz="3600" dirty="0">
                <a:latin typeface="Times New Roman" panose="02020603050405020304" pitchFamily="18" charset="0"/>
                <a:cs typeface="Times New Roman" panose="02020603050405020304" pitchFamily="18" charset="0"/>
              </a:rPr>
              <a:t>DEFINITION OF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CORPORATE GOVERNANCE</a:t>
            </a:r>
          </a:p>
        </p:txBody>
      </p:sp>
      <p:sp>
        <p:nvSpPr>
          <p:cNvPr id="5" name="Content Placeholder 4"/>
          <p:cNvSpPr>
            <a:spLocks noGrp="1"/>
          </p:cNvSpPr>
          <p:nvPr>
            <p:ph type="body" idx="1"/>
          </p:nvPr>
        </p:nvSpPr>
        <p:spPr>
          <a:xfrm>
            <a:off x="722313" y="1524001"/>
            <a:ext cx="7772400" cy="914399"/>
          </a:xfrm>
        </p:spPr>
        <p:txBody>
          <a:bodyPr/>
          <a:lstStyle/>
          <a:p>
            <a:pPr algn="ctr"/>
            <a:r>
              <a:rPr lang="en-US" sz="3600" b="1" dirty="0">
                <a:latin typeface="Times New Roman" panose="02020603050405020304" pitchFamily="18" charset="0"/>
                <a:cs typeface="Times New Roman" panose="02020603050405020304" pitchFamily="18" charset="0"/>
              </a:rPr>
              <a:t>SEGMENT: 1</a:t>
            </a:r>
          </a:p>
        </p:txBody>
      </p:sp>
    </p:spTree>
    <p:extLst>
      <p:ext uri="{BB962C8B-B14F-4D97-AF65-F5344CB8AC3E}">
        <p14:creationId xmlns:p14="http://schemas.microsoft.com/office/powerpoint/2010/main" val="1315651125"/>
      </p:ext>
    </p:extLst>
  </p:cSld>
  <p:clrMapOvr>
    <a:masterClrMapping/>
  </p:clrMapOvr>
</p:sld>
</file>

<file path=ppt/theme/theme1.xml><?xml version="1.0" encoding="utf-8"?>
<a:theme xmlns:a="http://schemas.openxmlformats.org/drawingml/2006/main" name="um_stripes">
  <a:themeElements>
    <a:clrScheme name="um_stripes 9">
      <a:dk1>
        <a:srgbClr val="000000"/>
      </a:dk1>
      <a:lt1>
        <a:srgbClr val="FFFFFF"/>
      </a:lt1>
      <a:dk2>
        <a:srgbClr val="000000"/>
      </a:dk2>
      <a:lt2>
        <a:srgbClr val="808080"/>
      </a:lt2>
      <a:accent1>
        <a:srgbClr val="000099"/>
      </a:accent1>
      <a:accent2>
        <a:srgbClr val="FFCC00"/>
      </a:accent2>
      <a:accent3>
        <a:srgbClr val="FFFFFF"/>
      </a:accent3>
      <a:accent4>
        <a:srgbClr val="000000"/>
      </a:accent4>
      <a:accent5>
        <a:srgbClr val="AAAACA"/>
      </a:accent5>
      <a:accent6>
        <a:srgbClr val="E7B900"/>
      </a:accent6>
      <a:hlink>
        <a:srgbClr val="DDDDDD"/>
      </a:hlink>
      <a:folHlink>
        <a:srgbClr val="000000"/>
      </a:folHlink>
    </a:clrScheme>
    <a:fontScheme name="um_strip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m_strip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m_strip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m_strip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m_strip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m_strip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m_strip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m_strip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m_stripes 8">
        <a:dk1>
          <a:srgbClr val="000000"/>
        </a:dk1>
        <a:lt1>
          <a:srgbClr val="FFFFFF"/>
        </a:lt1>
        <a:dk2>
          <a:srgbClr val="000000"/>
        </a:dk2>
        <a:lt2>
          <a:srgbClr val="808080"/>
        </a:lt2>
        <a:accent1>
          <a:srgbClr val="000099"/>
        </a:accent1>
        <a:accent2>
          <a:srgbClr val="3333CC"/>
        </a:accent2>
        <a:accent3>
          <a:srgbClr val="FFFFFF"/>
        </a:accent3>
        <a:accent4>
          <a:srgbClr val="000000"/>
        </a:accent4>
        <a:accent5>
          <a:srgbClr val="AAAA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m_stripes 9">
        <a:dk1>
          <a:srgbClr val="000000"/>
        </a:dk1>
        <a:lt1>
          <a:srgbClr val="FFFFFF"/>
        </a:lt1>
        <a:dk2>
          <a:srgbClr val="000000"/>
        </a:dk2>
        <a:lt2>
          <a:srgbClr val="808080"/>
        </a:lt2>
        <a:accent1>
          <a:srgbClr val="000099"/>
        </a:accent1>
        <a:accent2>
          <a:srgbClr val="FFCC00"/>
        </a:accent2>
        <a:accent3>
          <a:srgbClr val="FFFFFF"/>
        </a:accent3>
        <a:accent4>
          <a:srgbClr val="000000"/>
        </a:accent4>
        <a:accent5>
          <a:srgbClr val="AAAACA"/>
        </a:accent5>
        <a:accent6>
          <a:srgbClr val="E7B900"/>
        </a:accent6>
        <a:hlink>
          <a:srgbClr val="DDDDDD"/>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7" ma:contentTypeDescription="Create a new document." ma:contentTypeScope="" ma:versionID="4aa9156728ec40ec10fea053bf01ab89">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25bd8e2f098c81b399dd4c6c22e90871"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uration xmlns="92b31412-8c8f-44f1-a883-141cef3f34cc" xsi:nil="true"/>
    <SharedWithUsers xmlns="92e4be8c-5aca-45ec-8e17-deab1f90d7c8">
      <UserInfo>
        <DisplayName/>
        <AccountId xsi:nil="true"/>
        <AccountType/>
      </UserInfo>
    </SharedWithUsers>
    <MediaLengthInSeconds xmlns="92b31412-8c8f-44f1-a883-141cef3f34cc" xsi:nil="true"/>
    <lcf76f155ced4ddcb4097134ff3c332f xmlns="92b31412-8c8f-44f1-a883-141cef3f34cc">
      <Terms xmlns="http://schemas.microsoft.com/office/infopath/2007/PartnerControls"/>
    </lcf76f155ced4ddcb4097134ff3c332f>
    <TaxCatchAll xmlns="92e4be8c-5aca-45ec-8e17-deab1f90d7c8" xsi:nil="true"/>
  </documentManagement>
</p:properties>
</file>

<file path=customXml/itemProps1.xml><?xml version="1.0" encoding="utf-8"?>
<ds:datastoreItem xmlns:ds="http://schemas.openxmlformats.org/officeDocument/2006/customXml" ds:itemID="{1E01A629-11BD-4E6A-9708-5F5EC42E7738}"/>
</file>

<file path=customXml/itemProps2.xml><?xml version="1.0" encoding="utf-8"?>
<ds:datastoreItem xmlns:ds="http://schemas.openxmlformats.org/officeDocument/2006/customXml" ds:itemID="{B4761D4B-3E3B-487A-8DBE-8BE6D43B84EC}"/>
</file>

<file path=customXml/itemProps3.xml><?xml version="1.0" encoding="utf-8"?>
<ds:datastoreItem xmlns:ds="http://schemas.openxmlformats.org/officeDocument/2006/customXml" ds:itemID="{8B7201C9-484D-4058-A098-7E94A66908DD}"/>
</file>

<file path=docProps/app.xml><?xml version="1.0" encoding="utf-8"?>
<Properties xmlns="http://schemas.openxmlformats.org/officeDocument/2006/extended-properties" xmlns:vt="http://schemas.openxmlformats.org/officeDocument/2006/docPropsVTypes">
  <Template>PolyU.lec.1.2010</Template>
  <TotalTime>3643</TotalTime>
  <Words>3660</Words>
  <Application>Microsoft Office PowerPoint</Application>
  <PresentationFormat>On-screen Show (4:3)</PresentationFormat>
  <Paragraphs>686</Paragraphs>
  <Slides>65</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3" baseType="lpstr">
      <vt:lpstr>Arial</vt:lpstr>
      <vt:lpstr>Arial Black</vt:lpstr>
      <vt:lpstr>Calibri</vt:lpstr>
      <vt:lpstr>Courier New</vt:lpstr>
      <vt:lpstr>Times New Roman</vt:lpstr>
      <vt:lpstr>Wingdings</vt:lpstr>
      <vt:lpstr>um_stripes</vt:lpstr>
      <vt:lpstr>Clip</vt:lpstr>
      <vt:lpstr>     Course 1 PROMOTING GOVERNANCE: THE CORPORATE GATEKEEPER'S ROLE Sponsored by Packt Pubilshing Ltd  2022 Presented By Dr. Zabihollah (Zabi) Rezaee </vt:lpstr>
      <vt:lpstr>  Welcome to ACCT 7050 BUSINESS SUSTAINABILITY, CORPORATE GOVERNANCE, AND ORGANIZATIONAL ETHICS  </vt:lpstr>
      <vt:lpstr>A Little About Your Instructor</vt:lpstr>
      <vt:lpstr>PowerPoint Presentation</vt:lpstr>
      <vt:lpstr>Corporate Governance and Ethics  by Zabihollah Rezaee Published by Wiley, July 2008</vt:lpstr>
      <vt:lpstr>Audit Committee Book Zabihollah Rezaee Business Expert Press July 2016</vt:lpstr>
      <vt:lpstr>PowerPoint Presentation</vt:lpstr>
      <vt:lpstr>PowerPoint Presentation</vt:lpstr>
      <vt:lpstr>DEFINITION OF  CORPORATE GOVERNANCE</vt:lpstr>
      <vt:lpstr>Definition</vt:lpstr>
      <vt:lpstr>Corporate Governance vs Stakeholder Governance</vt:lpstr>
      <vt:lpstr>PowerPoint Presentation</vt:lpstr>
      <vt:lpstr>Reasons For Business Failures</vt:lpstr>
      <vt:lpstr>Corporate Governance Structure</vt:lpstr>
      <vt:lpstr>Principles of  corporate governance</vt:lpstr>
      <vt:lpstr>Corporate Governance Principles </vt:lpstr>
      <vt:lpstr>  Guiding Principles of Good Governance (GPGG)  The Global Network of Director Institutes (GNDI), May 2015</vt:lpstr>
      <vt:lpstr>Guiding Principles of Good Governance (GPGG) The Global Network of Director Institutes (GNDI), May 2015</vt:lpstr>
      <vt:lpstr>New Paradigm for Corporate Governance </vt:lpstr>
      <vt:lpstr> corporate governance measures</vt:lpstr>
      <vt:lpstr>   Corporate Governance Mechanisms</vt:lpstr>
      <vt:lpstr>Internal Governance Mechanisms/Measures</vt:lpstr>
      <vt:lpstr>External Mechanisms</vt:lpstr>
      <vt:lpstr> Sources of Corporate Governance Measures</vt:lpstr>
      <vt:lpstr>PowerPoint Presentation</vt:lpstr>
      <vt:lpstr>Summary of the Provisions of SOX </vt:lpstr>
      <vt:lpstr>Summary of the Provisions of SOX (cont.)</vt:lpstr>
      <vt:lpstr>Summary of the Financial Reporting Provisions of SOX </vt:lpstr>
      <vt:lpstr>Summary of the Audit Provisions of SOX </vt:lpstr>
      <vt:lpstr>Summary of the Provisions of SOX (cont.)</vt:lpstr>
      <vt:lpstr>Dodd-Frank Act of 2010: Financial Reform Act</vt:lpstr>
      <vt:lpstr>The Dodd-Frank Act  Other Areas of Regulatory Reform</vt:lpstr>
      <vt:lpstr>Jumpstart Our Business Startups Act (JOBS) Act of 2012</vt:lpstr>
      <vt:lpstr>Concerns of JOBS Act of 2012</vt:lpstr>
      <vt:lpstr> corporate governance functions</vt:lpstr>
      <vt:lpstr>PowerPoint Presentation</vt:lpstr>
      <vt:lpstr>Board of Directors</vt:lpstr>
      <vt:lpstr>What Are The Board’s Main Responsibilities?</vt:lpstr>
      <vt:lpstr>What Are The Board’s Main Responsibilities? (cont.)</vt:lpstr>
      <vt:lpstr>Board Characteristics</vt:lpstr>
      <vt:lpstr>Board Accountability</vt:lpstr>
      <vt:lpstr>Effective Board of Directors</vt:lpstr>
      <vt:lpstr>Effective Board of Directors (cont.)</vt:lpstr>
      <vt:lpstr> board committees</vt:lpstr>
      <vt:lpstr>Board Committees </vt:lpstr>
      <vt:lpstr>Audit Committees</vt:lpstr>
      <vt:lpstr>Audit Committee Responsibilities </vt:lpstr>
      <vt:lpstr>Compensation Committee </vt:lpstr>
      <vt:lpstr>Nominating Committee </vt:lpstr>
      <vt:lpstr> challenges in corporate governance </vt:lpstr>
      <vt:lpstr>PowerPoint Presentation</vt:lpstr>
      <vt:lpstr>Executives (CEO, CFO) Challenges</vt:lpstr>
      <vt:lpstr> ethics</vt:lpstr>
      <vt:lpstr>Implementing an Effective Corporate Ethics Policy  </vt:lpstr>
      <vt:lpstr>Whistle-Blowing Program</vt:lpstr>
      <vt:lpstr>SEC Whistleblower Rules</vt:lpstr>
      <vt:lpstr>Best Practices  of  Whistle Blowing Programs</vt:lpstr>
      <vt:lpstr> Convergence in corporate governance </vt:lpstr>
      <vt:lpstr>Convergence in Corporate Governance </vt:lpstr>
      <vt:lpstr>Differences?</vt:lpstr>
      <vt:lpstr>UK Corporate Governance vs. U.S. Corporate Governance</vt:lpstr>
      <vt:lpstr>Comparison of Functions of the Traditional Corporate Governance and the New Stakeholder Governance (pre-and post-COVID-19 Pandemic) </vt:lpstr>
      <vt:lpstr>Continued</vt:lpstr>
      <vt:lpstr>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Zabihollah Rezaee (zrezaee)</dc:creator>
  <cp:lastModifiedBy>Zabihollah Rezaee (zrezaee)</cp:lastModifiedBy>
  <cp:revision>195</cp:revision>
  <dcterms:created xsi:type="dcterms:W3CDTF">2006-08-16T00:00:00Z</dcterms:created>
  <dcterms:modified xsi:type="dcterms:W3CDTF">2022-01-24T14:44:54Z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y fmtid="{D5CDD505-2E9C-101B-9397-08002B2CF9AE}" pid="3" name="Order">
    <vt:r8>2005600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